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1"/>
  </p:sldMasterIdLst>
  <p:notesMasterIdLst>
    <p:notesMasterId r:id="rId32"/>
  </p:notesMasterIdLst>
  <p:sldIdLst>
    <p:sldId id="331" r:id="rId2"/>
    <p:sldId id="327" r:id="rId3"/>
    <p:sldId id="328" r:id="rId4"/>
    <p:sldId id="380" r:id="rId5"/>
    <p:sldId id="358" r:id="rId6"/>
    <p:sldId id="351" r:id="rId7"/>
    <p:sldId id="391" r:id="rId8"/>
    <p:sldId id="395" r:id="rId9"/>
    <p:sldId id="350" r:id="rId10"/>
    <p:sldId id="400" r:id="rId11"/>
    <p:sldId id="384" r:id="rId12"/>
    <p:sldId id="381" r:id="rId13"/>
    <p:sldId id="329" r:id="rId14"/>
    <p:sldId id="382" r:id="rId15"/>
    <p:sldId id="383" r:id="rId16"/>
    <p:sldId id="401" r:id="rId17"/>
    <p:sldId id="352" r:id="rId18"/>
    <p:sldId id="385" r:id="rId19"/>
    <p:sldId id="354" r:id="rId20"/>
    <p:sldId id="355" r:id="rId21"/>
    <p:sldId id="386" r:id="rId22"/>
    <p:sldId id="387" r:id="rId23"/>
    <p:sldId id="356" r:id="rId24"/>
    <p:sldId id="357" r:id="rId25"/>
    <p:sldId id="394" r:id="rId26"/>
    <p:sldId id="402" r:id="rId27"/>
    <p:sldId id="388" r:id="rId28"/>
    <p:sldId id="390" r:id="rId29"/>
    <p:sldId id="403" r:id="rId30"/>
    <p:sldId id="396" r:id="rId31"/>
  </p:sldIdLst>
  <p:sldSz cx="9144000" cy="5143500" type="screen16x9"/>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GOUVERNEMENT" id="{0B896E98-F45E-4768-8620-EDDF394BE181}">
          <p14:sldIdLst>
            <p14:sldId id="331"/>
            <p14:sldId id="327"/>
            <p14:sldId id="328"/>
            <p14:sldId id="380"/>
            <p14:sldId id="358"/>
            <p14:sldId id="351"/>
            <p14:sldId id="391"/>
            <p14:sldId id="395"/>
            <p14:sldId id="350"/>
            <p14:sldId id="400"/>
            <p14:sldId id="384"/>
            <p14:sldId id="381"/>
            <p14:sldId id="329"/>
            <p14:sldId id="382"/>
            <p14:sldId id="383"/>
            <p14:sldId id="401"/>
            <p14:sldId id="352"/>
            <p14:sldId id="385"/>
            <p14:sldId id="354"/>
            <p14:sldId id="355"/>
            <p14:sldId id="386"/>
            <p14:sldId id="387"/>
            <p14:sldId id="356"/>
            <p14:sldId id="357"/>
            <p14:sldId id="394"/>
            <p14:sldId id="402"/>
            <p14:sldId id="388"/>
            <p14:sldId id="390"/>
            <p14:sldId id="403"/>
            <p14:sldId id="396"/>
          </p14:sldIdLst>
        </p14:section>
        <p14:section name="MÉTHODOLOGIE" id="{EB03BDE6-D677-4574-A7BF-9721F91BDEB8}">
          <p14:sldIdLst/>
        </p14:section>
      </p14:sectionLst>
    </p:ext>
    <p:ext uri="{EFAFB233-063F-42B5-8137-9DF3F51BA10A}">
      <p15:sldGuideLst xmlns:p15="http://schemas.microsoft.com/office/powerpoint/2012/main">
        <p15:guide id="1" orient="horz" pos="1620">
          <p15:clr>
            <a:srgbClr val="A4A3A4"/>
          </p15:clr>
        </p15:guide>
        <p15:guide id="2" orient="horz" pos="191">
          <p15:clr>
            <a:srgbClr val="A4A3A4"/>
          </p15:clr>
        </p15:guide>
        <p15:guide id="3" orient="horz" pos="854">
          <p15:clr>
            <a:srgbClr val="A4A3A4"/>
          </p15:clr>
        </p15:guide>
        <p15:guide id="4" orient="horz" pos="821">
          <p15:clr>
            <a:srgbClr val="A4A3A4"/>
          </p15:clr>
        </p15:guide>
        <p15:guide id="5" orient="horz" pos="3049">
          <p15:clr>
            <a:srgbClr val="A4A3A4"/>
          </p15:clr>
        </p15:guide>
        <p15:guide id="6" orient="horz" pos="3151">
          <p15:clr>
            <a:srgbClr val="A4A3A4"/>
          </p15:clr>
        </p15:guide>
        <p15:guide id="7" pos="2880">
          <p15:clr>
            <a:srgbClr val="A4A3A4"/>
          </p15:clr>
        </p15:guide>
        <p15:guide id="8" pos="476">
          <p15:clr>
            <a:srgbClr val="A4A3A4"/>
          </p15:clr>
        </p15:guide>
        <p15:guide id="9" pos="5193">
          <p15:clr>
            <a:srgbClr val="A4A3A4"/>
          </p15:clr>
        </p15:guide>
        <p15:guide id="10" pos="546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317"/>
    <p:restoredTop sz="94660"/>
  </p:normalViewPr>
  <p:slideViewPr>
    <p:cSldViewPr showGuides="1">
      <p:cViewPr varScale="1">
        <p:scale>
          <a:sx n="147" d="100"/>
          <a:sy n="147" d="100"/>
        </p:scale>
        <p:origin x="544" y="192"/>
      </p:cViewPr>
      <p:guideLst>
        <p:guide orient="horz" pos="1620"/>
        <p:guide orient="horz" pos="191"/>
        <p:guide orient="horz" pos="854"/>
        <p:guide orient="horz" pos="821"/>
        <p:guide orient="horz" pos="3049"/>
        <p:guide orient="horz" pos="3151"/>
        <p:guide pos="2880"/>
        <p:guide pos="476"/>
        <p:guide pos="5193"/>
        <p:guide pos="5465"/>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defRPr>
            </a:lvl1pPr>
          </a:lstStyle>
          <a:p>
            <a:endParaRPr lang="fr-FR" dirty="0"/>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itchFamily="34" charset="0"/>
              </a:defRPr>
            </a:lvl1pPr>
          </a:lstStyle>
          <a:p>
            <a:fld id="{D680E798-53FF-4C51-A981-953463752515}" type="datetimeFigureOut">
              <a:rPr lang="fr-FR" smtClean="0"/>
              <a:pPr/>
              <a:t>06/08/2020</a:t>
            </a:fld>
            <a:endParaRPr lang="fr-FR" dirty="0"/>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defRPr>
            </a:lvl1pPr>
          </a:lstStyle>
          <a:p>
            <a:endParaRPr lang="fr-FR" dirty="0"/>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itchFamily="34" charset="0"/>
              </a:defRPr>
            </a:lvl1pPr>
          </a:lstStyle>
          <a:p>
            <a:fld id="{1B06CD8F-B7ED-4A05-9FB1-A01CC0EF02CC}" type="slidenum">
              <a:rPr lang="fr-FR" smtClean="0"/>
              <a:pPr/>
              <a:t>‹N°›</a:t>
            </a:fld>
            <a:endParaRPr lang="fr-FR" dirty="0"/>
          </a:p>
        </p:txBody>
      </p:sp>
    </p:spTree>
    <p:extLst>
      <p:ext uri="{BB962C8B-B14F-4D97-AF65-F5344CB8AC3E}">
        <p14:creationId xmlns:p14="http://schemas.microsoft.com/office/powerpoint/2010/main" val="411662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ln>
            <a:solidFill>
              <a:schemeClr val="tx1">
                <a:alpha val="0"/>
              </a:schemeClr>
            </a:solidFill>
          </a:ln>
        </p:spPr>
        <p:txBody>
          <a:bodyPr/>
          <a:lstStyle>
            <a:lvl1pPr>
              <a:defRPr sz="100">
                <a:solidFill>
                  <a:schemeClr val="tx1">
                    <a:alpha val="0"/>
                  </a:schemeClr>
                </a:solidFill>
              </a:defRPr>
            </a:lvl1pPr>
          </a:lstStyle>
          <a:p>
            <a:r>
              <a:rPr lang="fr-FR"/>
              <a:t>XX/XX/XXXX</a:t>
            </a:r>
            <a:endParaRPr lang="fr-FR" dirty="0"/>
          </a:p>
        </p:txBody>
      </p:sp>
      <p:sp>
        <p:nvSpPr>
          <p:cNvPr id="5" name="Espace réservé du pied de page 4"/>
          <p:cNvSpPr>
            <a:spLocks noGrp="1"/>
          </p:cNvSpPr>
          <p:nvPr>
            <p:ph type="ftr" sz="quarter" idx="11"/>
          </p:nvPr>
        </p:nvSpPr>
        <p:spPr bwMode="gray">
          <a:xfrm>
            <a:off x="720000" y="3919897"/>
            <a:ext cx="3240000" cy="900000"/>
          </a:xfrm>
        </p:spPr>
        <p:txBody>
          <a:bodyPr anchor="b" anchorCtr="0"/>
          <a:lstStyle>
            <a:lvl1pPr>
              <a:defRPr sz="1150"/>
            </a:lvl1pPr>
          </a:lstStyle>
          <a:p>
            <a:r>
              <a:rPr lang="fr-FR" dirty="0"/>
              <a:t>Intitulé de la direction/service interministérielle</a:t>
            </a:r>
          </a:p>
        </p:txBody>
      </p:sp>
      <p:sp>
        <p:nvSpPr>
          <p:cNvPr id="6" name="Espace réservé du numéro de diapositive 5"/>
          <p:cNvSpPr>
            <a:spLocks noGrp="1"/>
          </p:cNvSpPr>
          <p:nvPr>
            <p:ph type="sldNum" sz="quarter" idx="12"/>
          </p:nvPr>
        </p:nvSpPr>
        <p:spPr bwMode="gray">
          <a:xfrm>
            <a:off x="0" y="4963500"/>
            <a:ext cx="180000" cy="180000"/>
          </a:xfr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540000" y="359999"/>
            <a:ext cx="3780000" cy="2700870"/>
          </a:xfrm>
          <a:prstGeom prst="rect">
            <a:avLst/>
          </a:prstGeom>
        </p:spPr>
      </p:pic>
    </p:spTree>
    <p:extLst>
      <p:ext uri="{BB962C8B-B14F-4D97-AF65-F5344CB8AC3E}">
        <p14:creationId xmlns:p14="http://schemas.microsoft.com/office/powerpoint/2010/main" val="34326109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re et sous-titre">
    <p:spTree>
      <p:nvGrpSpPr>
        <p:cNvPr id="1" name=""/>
        <p:cNvGrpSpPr/>
        <p:nvPr/>
      </p:nvGrpSpPr>
      <p:grpSpPr>
        <a:xfrm>
          <a:off x="0" y="0"/>
          <a:ext cx="0" cy="0"/>
          <a:chOff x="0" y="0"/>
          <a:chExt cx="0" cy="0"/>
        </a:xfrm>
      </p:grpSpPr>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sp>
        <p:nvSpPr>
          <p:cNvPr id="2" name="Espace réservé de la date 1"/>
          <p:cNvSpPr>
            <a:spLocks noGrp="1"/>
          </p:cNvSpPr>
          <p:nvPr>
            <p:ph type="dt" sz="half" idx="10"/>
          </p:nvPr>
        </p:nvSpPr>
        <p:spPr bwMode="gray"/>
        <p:txBody>
          <a:bodyPr/>
          <a:lstStyle/>
          <a:p>
            <a:pPr algn="r"/>
            <a:r>
              <a:rPr lang="fr-FR" cap="all" dirty="0"/>
              <a:t>XX/XX/XXXX</a:t>
            </a:r>
          </a:p>
        </p:txBody>
      </p:sp>
      <p:sp>
        <p:nvSpPr>
          <p:cNvPr id="3" name="Espace réservé du pied de page 2"/>
          <p:cNvSpPr>
            <a:spLocks noGrp="1"/>
          </p:cNvSpPr>
          <p:nvPr>
            <p:ph type="ftr" sz="quarter" idx="11"/>
          </p:nvPr>
        </p:nvSpPr>
        <p:spPr bwMode="gray"/>
        <p:txBody>
          <a:bodyPr/>
          <a:lstStyle/>
          <a:p>
            <a:r>
              <a:rPr lang="fr-FR" dirty="0"/>
              <a:t>Direction de l’Habitat, de l’Urbanise</a:t>
            </a:r>
          </a:p>
        </p:txBody>
      </p:sp>
      <p:sp>
        <p:nvSpPr>
          <p:cNvPr id="8" name="Espace réservé du numéro de diapositive 7"/>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11" name="Espace réservé du texte 10"/>
          <p:cNvSpPr>
            <a:spLocks noGrp="1"/>
          </p:cNvSpPr>
          <p:nvPr>
            <p:ph type="body" sz="quarter" idx="13" hasCustomPrompt="1"/>
          </p:nvPr>
        </p:nvSpPr>
        <p:spPr bwMode="gray">
          <a:xfrm>
            <a:off x="360000" y="2346046"/>
            <a:ext cx="8424000" cy="2077200"/>
          </a:xfrm>
        </p:spPr>
        <p:txBody>
          <a:bodyPr/>
          <a:lstStyle>
            <a:lvl1pPr>
              <a:lnSpc>
                <a:spcPct val="90000"/>
              </a:lnSpc>
              <a:spcAft>
                <a:spcPts val="0"/>
              </a:spcAft>
              <a:defRPr sz="3250" b="1" cap="all" baseline="0"/>
            </a:lvl1pPr>
            <a:lvl2pPr marL="0" indent="0">
              <a:spcBef>
                <a:spcPts val="500"/>
              </a:spcBef>
              <a:spcAft>
                <a:spcPts val="0"/>
              </a:spcAft>
              <a:buNone/>
              <a:defRPr sz="1850"/>
            </a:lvl2pPr>
          </a:lstStyle>
          <a:p>
            <a:pPr lvl="0"/>
            <a:r>
              <a:rPr lang="fr-FR" dirty="0"/>
              <a:t>Titre</a:t>
            </a:r>
          </a:p>
          <a:p>
            <a:pPr lvl="1"/>
            <a:r>
              <a:rPr lang="fr-FR" dirty="0"/>
              <a:t>Sous-titre</a:t>
            </a:r>
          </a:p>
        </p:txBody>
      </p:sp>
      <p:cxnSp>
        <p:nvCxnSpPr>
          <p:cNvPr id="12" name="Connecteur droit 11"/>
          <p:cNvCxnSpPr/>
          <p:nvPr userDrawn="1"/>
        </p:nvCxnSpPr>
        <p:spPr bwMode="gray">
          <a:xfrm>
            <a:off x="360000" y="4784400"/>
            <a:ext cx="8424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6" name="Imag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80000" y="179999"/>
            <a:ext cx="2163052" cy="1440000"/>
          </a:xfrm>
          <a:prstGeom prst="rect">
            <a:avLst/>
          </a:prstGeom>
        </p:spPr>
      </p:pic>
    </p:spTree>
    <p:extLst>
      <p:ext uri="{BB962C8B-B14F-4D97-AF65-F5344CB8AC3E}">
        <p14:creationId xmlns:p14="http://schemas.microsoft.com/office/powerpoint/2010/main" val="3483904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900000"/>
            <a:ext cx="8424000" cy="720000"/>
          </a:xfrm>
        </p:spPr>
        <p:txBody>
          <a:bodyPr/>
          <a:lstStyle>
            <a:lvl1pPr>
              <a:defRPr/>
            </a:lvl1pPr>
          </a:lstStyle>
          <a:p>
            <a:r>
              <a:rPr lang="fr-FR" dirty="0"/>
              <a:t>Titre</a:t>
            </a:r>
          </a:p>
        </p:txBody>
      </p:sp>
      <p:sp>
        <p:nvSpPr>
          <p:cNvPr id="3" name="Espace réservé de la date 2"/>
          <p:cNvSpPr>
            <a:spLocks noGrp="1"/>
          </p:cNvSpPr>
          <p:nvPr>
            <p:ph type="dt" sz="half" idx="10"/>
          </p:nvPr>
        </p:nvSpPr>
        <p:spPr bwMode="gray"/>
        <p:txBody>
          <a:bodyPr/>
          <a:lstStyle/>
          <a:p>
            <a:pPr algn="r"/>
            <a:r>
              <a:rPr lang="fr-FR" cap="all"/>
              <a:t>XX/XX/XXXX</a:t>
            </a:r>
            <a:endParaRPr lang="fr-FR" cap="all" dirty="0"/>
          </a:p>
        </p:txBody>
      </p:sp>
      <p:sp>
        <p:nvSpPr>
          <p:cNvPr id="4" name="Espace réservé du pied de page 3"/>
          <p:cNvSpPr>
            <a:spLocks noGrp="1"/>
          </p:cNvSpPr>
          <p:nvPr>
            <p:ph type="ftr" sz="quarter" idx="11"/>
          </p:nvPr>
        </p:nvSpPr>
        <p:spPr bwMode="gray"/>
        <p:txBody>
          <a:bodyPr/>
          <a:lstStyle/>
          <a:p>
            <a:r>
              <a:rPr lang="fr-FR"/>
              <a:t>Intitulé de la direction/service interministérielle</a:t>
            </a:r>
            <a:endParaRPr lang="fr-FR" dirty="0"/>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8" name="Espace réservé du texte 7"/>
          <p:cNvSpPr>
            <a:spLocks noGrp="1"/>
          </p:cNvSpPr>
          <p:nvPr>
            <p:ph type="body" sz="quarter" idx="13" hasCustomPrompt="1"/>
          </p:nvPr>
        </p:nvSpPr>
        <p:spPr bwMode="gray">
          <a:xfrm>
            <a:off x="359998" y="1891968"/>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
        <p:nvSpPr>
          <p:cNvPr id="9" name="Espace réservé du texte 7"/>
          <p:cNvSpPr>
            <a:spLocks noGrp="1"/>
          </p:cNvSpPr>
          <p:nvPr>
            <p:ph type="body" sz="quarter" idx="14" hasCustomPrompt="1"/>
          </p:nvPr>
        </p:nvSpPr>
        <p:spPr bwMode="gray">
          <a:xfrm>
            <a:off x="3312000" y="1893600"/>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
        <p:nvSpPr>
          <p:cNvPr id="10" name="Espace réservé du texte 7"/>
          <p:cNvSpPr>
            <a:spLocks noGrp="1"/>
          </p:cNvSpPr>
          <p:nvPr>
            <p:ph type="body" sz="quarter" idx="15" hasCustomPrompt="1"/>
          </p:nvPr>
        </p:nvSpPr>
        <p:spPr bwMode="gray">
          <a:xfrm>
            <a:off x="6263999" y="1893600"/>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Tree>
    <p:extLst>
      <p:ext uri="{BB962C8B-B14F-4D97-AF65-F5344CB8AC3E}">
        <p14:creationId xmlns:p14="http://schemas.microsoft.com/office/powerpoint/2010/main" val="16410304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0" y="738000"/>
            <a:ext cx="9144000" cy="4406400"/>
          </a:xfrm>
          <a:solidFill>
            <a:schemeClr val="bg1">
              <a:lumMod val="85000"/>
            </a:schemeClr>
          </a:solidFill>
        </p:spPr>
        <p:txBody>
          <a:bodyPr tIns="1080000" anchor="ctr" anchorCtr="0"/>
          <a:lstStyle>
            <a:lvl1pPr algn="ctr">
              <a:defRPr cap="all" baseline="0"/>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2" name="Titre 1"/>
          <p:cNvSpPr>
            <a:spLocks noGrp="1"/>
          </p:cNvSpPr>
          <p:nvPr>
            <p:ph type="title" hasCustomPrompt="1"/>
          </p:nvPr>
        </p:nvSpPr>
        <p:spPr bwMode="gray">
          <a:xfrm>
            <a:off x="359999" y="738000"/>
            <a:ext cx="8424000" cy="4046400"/>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solidFill>
              <a:schemeClr val="tx1"/>
            </a:solidFill>
          </a:ln>
        </p:spPr>
        <p:txBody>
          <a:bodyPr lIns="0" bIns="360000" anchor="ctr" anchorCtr="0"/>
          <a:lstStyle>
            <a:lvl1pPr marL="396000" indent="-396000">
              <a:buFont typeface="+mj-lt"/>
              <a:buAutoNum type="arabicPeriod"/>
              <a:defRPr sz="3250"/>
            </a:lvl1pPr>
          </a:lstStyle>
          <a:p>
            <a:r>
              <a:rPr lang="fr-FR" dirty="0"/>
              <a:t>Titre</a:t>
            </a:r>
          </a:p>
        </p:txBody>
      </p:sp>
      <p:sp>
        <p:nvSpPr>
          <p:cNvPr id="3" name="Espace réservé de la date 2"/>
          <p:cNvSpPr>
            <a:spLocks noGrp="1"/>
          </p:cNvSpPr>
          <p:nvPr>
            <p:ph type="dt" sz="half" idx="10"/>
          </p:nvPr>
        </p:nvSpPr>
        <p:spPr bwMode="gray"/>
        <p:txBody>
          <a:bodyPr/>
          <a:lstStyle/>
          <a:p>
            <a:pPr algn="r"/>
            <a:r>
              <a:rPr lang="fr-FR" cap="all"/>
              <a:t>XX/XX/XXXX</a:t>
            </a:r>
            <a:endParaRPr lang="fr-FR" cap="all" dirty="0"/>
          </a:p>
        </p:txBody>
      </p:sp>
      <p:sp>
        <p:nvSpPr>
          <p:cNvPr id="4" name="Espace réservé du pied de page 3"/>
          <p:cNvSpPr>
            <a:spLocks noGrp="1"/>
          </p:cNvSpPr>
          <p:nvPr>
            <p:ph type="ftr" sz="quarter" idx="11"/>
          </p:nvPr>
        </p:nvSpPr>
        <p:spPr bwMode="gray"/>
        <p:txBody>
          <a:bodyPr/>
          <a:lstStyle/>
          <a:p>
            <a:r>
              <a:rPr lang="fr-FR"/>
              <a:t>Intitulé de la direction/service interministérielle</a:t>
            </a:r>
            <a:endParaRPr lang="fr-FR" dirty="0"/>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1908596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et textes 3 colonnes">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900000"/>
            <a:ext cx="8424000" cy="720000"/>
          </a:xfrm>
        </p:spPr>
        <p:txBody>
          <a:bodyPr/>
          <a:lstStyle>
            <a:lvl1pPr>
              <a:defRPr/>
            </a:lvl1pPr>
          </a:lstStyle>
          <a:p>
            <a:r>
              <a:rPr lang="fr-FR" dirty="0"/>
              <a:t>Titre</a:t>
            </a:r>
          </a:p>
        </p:txBody>
      </p:sp>
      <p:sp>
        <p:nvSpPr>
          <p:cNvPr id="3" name="Espace réservé de la date 2"/>
          <p:cNvSpPr>
            <a:spLocks noGrp="1"/>
          </p:cNvSpPr>
          <p:nvPr>
            <p:ph type="dt" sz="half" idx="10"/>
          </p:nvPr>
        </p:nvSpPr>
        <p:spPr bwMode="gray"/>
        <p:txBody>
          <a:bodyPr/>
          <a:lstStyle/>
          <a:p>
            <a:pPr algn="r"/>
            <a:r>
              <a:rPr lang="fr-FR" cap="all"/>
              <a:t>XX/XX/XXXX</a:t>
            </a:r>
            <a:endParaRPr lang="fr-FR" cap="all" dirty="0"/>
          </a:p>
        </p:txBody>
      </p:sp>
      <p:sp>
        <p:nvSpPr>
          <p:cNvPr id="4" name="Espace réservé du pied de page 3"/>
          <p:cNvSpPr>
            <a:spLocks noGrp="1"/>
          </p:cNvSpPr>
          <p:nvPr>
            <p:ph type="ftr" sz="quarter" idx="11"/>
          </p:nvPr>
        </p:nvSpPr>
        <p:spPr bwMode="gray"/>
        <p:txBody>
          <a:bodyPr/>
          <a:lstStyle/>
          <a:p>
            <a:r>
              <a:rPr lang="fr-FR"/>
              <a:t>Intitulé de la direction/service interministérielle</a:t>
            </a:r>
            <a:endParaRPr lang="fr-FR" dirty="0"/>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10" name="Espace réservé du texte 9"/>
          <p:cNvSpPr>
            <a:spLocks noGrp="1"/>
          </p:cNvSpPr>
          <p:nvPr>
            <p:ph type="body" sz="quarter" idx="13" hasCustomPrompt="1"/>
          </p:nvPr>
        </p:nvSpPr>
        <p:spPr bwMode="gray">
          <a:xfrm>
            <a:off x="3312000" y="180000"/>
            <a:ext cx="5472000" cy="360000"/>
          </a:xfrm>
        </p:spPr>
        <p:txBody>
          <a:bodyPr/>
          <a:lstStyle>
            <a:lvl1pPr marL="108000" indent="-108000" algn="r">
              <a:spcAft>
                <a:spcPts val="0"/>
              </a:spcAft>
              <a:buFont typeface="+mj-lt"/>
              <a:buAutoNum type="arabicPeriod"/>
              <a:defRPr sz="750" b="1"/>
            </a:lvl1pPr>
            <a:lvl2pPr marL="108000" indent="-108000" algn="r">
              <a:spcBef>
                <a:spcPts val="0"/>
              </a:spcBef>
              <a:spcAft>
                <a:spcPts val="0"/>
              </a:spcAft>
              <a:buFont typeface="+mj-lt"/>
              <a:buAutoNum type="alphaLcPeriod"/>
              <a:defRPr sz="750"/>
            </a:lvl2pPr>
          </a:lstStyle>
          <a:p>
            <a:pPr lvl="0"/>
            <a:r>
              <a:rPr lang="fr-FR" dirty="0"/>
              <a:t>Titre</a:t>
            </a:r>
          </a:p>
          <a:p>
            <a:pPr lvl="1"/>
            <a:r>
              <a:rPr lang="fr-FR" dirty="0"/>
              <a:t>Sous-titre</a:t>
            </a:r>
          </a:p>
        </p:txBody>
      </p:sp>
      <p:sp>
        <p:nvSpPr>
          <p:cNvPr id="12" name="Espace réservé du texte 11"/>
          <p:cNvSpPr>
            <a:spLocks noGrp="1"/>
          </p:cNvSpPr>
          <p:nvPr>
            <p:ph type="body" sz="quarter" idx="14" hasCustomPrompt="1"/>
          </p:nvPr>
        </p:nvSpPr>
        <p:spPr bwMode="gray">
          <a:xfrm>
            <a:off x="359999" y="1836000"/>
            <a:ext cx="2520000" cy="2574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3" name="Espace réservé du texte 11"/>
          <p:cNvSpPr>
            <a:spLocks noGrp="1"/>
          </p:cNvSpPr>
          <p:nvPr>
            <p:ph type="body" sz="quarter" idx="15" hasCustomPrompt="1"/>
          </p:nvPr>
        </p:nvSpPr>
        <p:spPr bwMode="gray">
          <a:xfrm>
            <a:off x="3312000" y="1836000"/>
            <a:ext cx="2520000" cy="2574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4" name="Espace réservé du texte 11"/>
          <p:cNvSpPr>
            <a:spLocks noGrp="1"/>
          </p:cNvSpPr>
          <p:nvPr>
            <p:ph type="body" sz="quarter" idx="16" hasCustomPrompt="1"/>
          </p:nvPr>
        </p:nvSpPr>
        <p:spPr bwMode="gray">
          <a:xfrm>
            <a:off x="6264000" y="1836000"/>
            <a:ext cx="2520000" cy="2574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Tree>
    <p:extLst>
      <p:ext uri="{BB962C8B-B14F-4D97-AF65-F5344CB8AC3E}">
        <p14:creationId xmlns:p14="http://schemas.microsoft.com/office/powerpoint/2010/main" val="384045499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bwMode="gray">
          <a:xfrm>
            <a:off x="359999" y="900000"/>
            <a:ext cx="8424000" cy="720000"/>
          </a:xfrm>
          <a:prstGeom prst="rect">
            <a:avLst/>
          </a:prstGeom>
        </p:spPr>
        <p:txBody>
          <a:bodyPr vert="horz" lIns="0" tIns="0" rIns="0" bIns="0" rtlCol="0" anchor="t" anchorCtr="0">
            <a:noAutofit/>
          </a:bodyPr>
          <a:lstStyle/>
          <a:p>
            <a:r>
              <a:rPr lang="fr-FR" noProof="0" dirty="0"/>
              <a:t>Titre</a:t>
            </a:r>
          </a:p>
        </p:txBody>
      </p:sp>
      <p:sp>
        <p:nvSpPr>
          <p:cNvPr id="3" name="Espace réservé du texte 2"/>
          <p:cNvSpPr>
            <a:spLocks noGrp="1"/>
          </p:cNvSpPr>
          <p:nvPr>
            <p:ph type="body" idx="1"/>
          </p:nvPr>
        </p:nvSpPr>
        <p:spPr bwMode="gray">
          <a:xfrm>
            <a:off x="359999" y="1836000"/>
            <a:ext cx="8424000" cy="2574000"/>
          </a:xfrm>
          <a:prstGeom prst="rect">
            <a:avLst/>
          </a:prstGeom>
        </p:spPr>
        <p:txBody>
          <a:bodyPr vert="horz" lIns="0" tIns="0" rIns="0" bIns="0" rtlCol="0" anchor="t" anchorCtr="0">
            <a:noAutofit/>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4" name="Espace réservé de la date 3"/>
          <p:cNvSpPr>
            <a:spLocks noGrp="1"/>
          </p:cNvSpPr>
          <p:nvPr>
            <p:ph type="dt" sz="half" idx="2"/>
          </p:nvPr>
        </p:nvSpPr>
        <p:spPr bwMode="gray">
          <a:xfrm>
            <a:off x="7614000" y="4783500"/>
            <a:ext cx="1170000" cy="360000"/>
          </a:xfrm>
          <a:prstGeom prst="rect">
            <a:avLst/>
          </a:prstGeom>
        </p:spPr>
        <p:txBody>
          <a:bodyPr vert="horz" lIns="0" tIns="0" rIns="0" bIns="0" rtlCol="0" anchor="ctr" anchorCtr="0">
            <a:noAutofit/>
          </a:bodyPr>
          <a:lstStyle>
            <a:lvl1pPr algn="ctr">
              <a:defRPr sz="750" b="1">
                <a:solidFill>
                  <a:schemeClr val="tx1"/>
                </a:solidFill>
              </a:defRPr>
            </a:lvl1pPr>
          </a:lstStyle>
          <a:p>
            <a:pPr algn="r"/>
            <a:r>
              <a:rPr lang="fr-FR" cap="all"/>
              <a:t>XX/XX/XXXX</a:t>
            </a:r>
            <a:endParaRPr lang="fr-FR" cap="all" dirty="0"/>
          </a:p>
        </p:txBody>
      </p:sp>
      <p:sp>
        <p:nvSpPr>
          <p:cNvPr id="5" name="Espace réservé du pied de page 4"/>
          <p:cNvSpPr>
            <a:spLocks noGrp="1"/>
          </p:cNvSpPr>
          <p:nvPr>
            <p:ph type="ftr" sz="quarter" idx="3"/>
          </p:nvPr>
        </p:nvSpPr>
        <p:spPr bwMode="gray">
          <a:xfrm>
            <a:off x="360000" y="4783500"/>
            <a:ext cx="5904000" cy="360000"/>
          </a:xfrm>
          <a:prstGeom prst="rect">
            <a:avLst/>
          </a:prstGeom>
        </p:spPr>
        <p:txBody>
          <a:bodyPr vert="horz" lIns="0" tIns="0" rIns="0" bIns="0" rtlCol="0" anchor="ctr" anchorCtr="0">
            <a:noAutofit/>
          </a:bodyPr>
          <a:lstStyle>
            <a:lvl1pPr algn="l">
              <a:defRPr sz="750" b="1">
                <a:solidFill>
                  <a:schemeClr val="tx1"/>
                </a:solidFill>
              </a:defRPr>
            </a:lvl1pPr>
          </a:lstStyle>
          <a:p>
            <a:r>
              <a:rPr lang="fr-FR" dirty="0"/>
              <a:t>Intitulé de la direction/service interministérielle</a:t>
            </a:r>
          </a:p>
        </p:txBody>
      </p:sp>
      <p:sp>
        <p:nvSpPr>
          <p:cNvPr id="6" name="Espace réservé du numéro de diapositive 5"/>
          <p:cNvSpPr>
            <a:spLocks noGrp="1"/>
          </p:cNvSpPr>
          <p:nvPr>
            <p:ph type="sldNum" sz="quarter" idx="4"/>
          </p:nvPr>
        </p:nvSpPr>
        <p:spPr bwMode="gray">
          <a:xfrm>
            <a:off x="6264000" y="4783500"/>
            <a:ext cx="1350000" cy="360000"/>
          </a:xfrm>
          <a:prstGeom prst="rect">
            <a:avLst/>
          </a:prstGeom>
        </p:spPr>
        <p:txBody>
          <a:bodyPr vert="horz" lIns="0" tIns="0" rIns="0" bIns="0" rtlCol="0" anchor="ctr" anchorCtr="0">
            <a:noAutofit/>
          </a:bodyPr>
          <a:lstStyle>
            <a:lvl1pPr algn="r">
              <a:defRPr sz="750" b="1">
                <a:solidFill>
                  <a:schemeClr val="tx1"/>
                </a:solidFill>
              </a:defRPr>
            </a:lvl1pPr>
          </a:lstStyle>
          <a:p>
            <a:fld id="{733122C9-A0B9-462F-8757-0847AD287B63}" type="slidenum">
              <a:rPr lang="fr-FR" smtClean="0"/>
              <a:pPr/>
              <a:t>‹N°›</a:t>
            </a:fld>
            <a:endParaRPr lang="fr-FR" dirty="0"/>
          </a:p>
        </p:txBody>
      </p:sp>
      <p:cxnSp>
        <p:nvCxnSpPr>
          <p:cNvPr id="10" name="Connecteur droit 9"/>
          <p:cNvCxnSpPr/>
          <p:nvPr userDrawn="1"/>
        </p:nvCxnSpPr>
        <p:spPr bwMode="gray">
          <a:xfrm>
            <a:off x="360000" y="4784400"/>
            <a:ext cx="8424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Image 6"/>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bwMode="gray">
          <a:xfrm>
            <a:off x="288000" y="108000"/>
            <a:ext cx="720000" cy="540000"/>
          </a:xfrm>
          <a:prstGeom prst="rect">
            <a:avLst/>
          </a:prstGeom>
        </p:spPr>
      </p:pic>
    </p:spTree>
  </p:cSld>
  <p:clrMap bg1="lt1" tx1="dk1" bg2="lt2" tx2="dk2" accent1="accent1" accent2="accent2" accent3="accent3" accent4="accent4" accent5="accent5" accent6="accent6" hlink="hlink" folHlink="folHlink"/>
  <p:sldLayoutIdLst>
    <p:sldLayoutId id="2147483808" r:id="rId1"/>
    <p:sldLayoutId id="2147483812" r:id="rId2"/>
    <p:sldLayoutId id="2147483810" r:id="rId3"/>
    <p:sldLayoutId id="2147483811" r:id="rId4"/>
    <p:sldLayoutId id="2147483809" r:id="rId5"/>
  </p:sldLayoutIdLst>
  <p:hf hdr="0"/>
  <p:txStyles>
    <p:titleStyle>
      <a:lvl1pPr algn="l" defTabSz="914400" rtl="0" eaLnBrk="1" latinLnBrk="0" hangingPunct="1">
        <a:lnSpc>
          <a:spcPct val="90000"/>
        </a:lnSpc>
        <a:spcBef>
          <a:spcPct val="0"/>
        </a:spcBef>
        <a:buNone/>
        <a:defRPr sz="2550" b="1" kern="1200">
          <a:solidFill>
            <a:schemeClr val="tx1"/>
          </a:solidFill>
          <a:latin typeface="+mj-lt"/>
          <a:ea typeface="+mj-ea"/>
          <a:cs typeface="+mj-cs"/>
        </a:defRPr>
      </a:lvl1pPr>
    </p:titleStyle>
    <p:bodyStyle>
      <a:lvl1pPr marL="0" indent="0" algn="l" defTabSz="914400" rtl="0" eaLnBrk="1" latinLnBrk="0" hangingPunct="1">
        <a:lnSpc>
          <a:spcPct val="100000"/>
        </a:lnSpc>
        <a:spcBef>
          <a:spcPts val="0"/>
        </a:spcBef>
        <a:spcAft>
          <a:spcPts val="500"/>
        </a:spcAft>
        <a:buFont typeface="Arial" pitchFamily="34" charset="0"/>
        <a:buNone/>
        <a:defRPr sz="1050" b="0" kern="1200">
          <a:solidFill>
            <a:schemeClr val="tx1"/>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s://www.programme-cee-actee.fr/" TargetMode="External"/><Relationship Id="rId2" Type="http://schemas.openxmlformats.org/officeDocument/2006/relationships/image" Target="../media/image8.png"/><Relationship Id="rId1" Type="http://schemas.openxmlformats.org/officeDocument/2006/relationships/slideLayout" Target="../slideLayouts/slideLayout5.xml"/><Relationship Id="rId5" Type="http://schemas.openxmlformats.org/officeDocument/2006/relationships/image" Target="../media/image9.png"/><Relationship Id="rId4" Type="http://schemas.openxmlformats.org/officeDocument/2006/relationships/hyperlink" Target="mailto:actee@fnccr.asso.fr"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programme-cee-actee.fr/" TargetMode="External"/><Relationship Id="rId2" Type="http://schemas.openxmlformats.org/officeDocument/2006/relationships/image" Target="../media/image8.png"/><Relationship Id="rId1" Type="http://schemas.openxmlformats.org/officeDocument/2006/relationships/slideLayout" Target="../slideLayouts/slideLayout5.xml"/><Relationship Id="rId4" Type="http://schemas.openxmlformats.org/officeDocument/2006/relationships/hyperlink" Target="mailto:actee@fnccr.asso.fr"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programme-cee-actee.fr/" TargetMode="External"/><Relationship Id="rId2" Type="http://schemas.openxmlformats.org/officeDocument/2006/relationships/image" Target="../media/image8.png"/><Relationship Id="rId1" Type="http://schemas.openxmlformats.org/officeDocument/2006/relationships/slideLayout" Target="../slideLayouts/slideLayout5.xml"/><Relationship Id="rId4" Type="http://schemas.openxmlformats.org/officeDocument/2006/relationships/hyperlink" Target="mailto:actee@fnccr.asso.fr"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programme-cee-actee.fr/" TargetMode="External"/><Relationship Id="rId2" Type="http://schemas.openxmlformats.org/officeDocument/2006/relationships/image" Target="../media/image8.png"/><Relationship Id="rId1" Type="http://schemas.openxmlformats.org/officeDocument/2006/relationships/slideLayout" Target="../slideLayouts/slideLayout5.xml"/><Relationship Id="rId4" Type="http://schemas.openxmlformats.org/officeDocument/2006/relationships/hyperlink" Target="mailto:actee@fnccr.asso.fr"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www.programme-cee-actee.fr/" TargetMode="External"/><Relationship Id="rId2" Type="http://schemas.openxmlformats.org/officeDocument/2006/relationships/image" Target="../media/image8.png"/><Relationship Id="rId1" Type="http://schemas.openxmlformats.org/officeDocument/2006/relationships/slideLayout" Target="../slideLayouts/slideLayout5.xml"/><Relationship Id="rId4" Type="http://schemas.openxmlformats.org/officeDocument/2006/relationships/hyperlink" Target="mailto:actee@fnccr.asso.fr"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hyperlink" Target="https://www.banquedesterritoires.fr/pret-gpi-ambre" TargetMode="External"/><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s://www.banquedesterritoires.fr/edu-pret" TargetMode="External"/><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hyperlink" Target="https://www.banquedesterritoires.fr/investissement-dans-la-renovation-des-batiments-dispositif-intracting" TargetMode="External"/><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hyperlink" Target="https://www.banquedesterritoires.fr/marche-de-partenariat-de-performance-energetique-mppe" TargetMode="External"/><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hyperlink" Target="https://www.europe-en-france.gouv.fr/fr/trouver-une-aide" TargetMode="External"/><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8" Type="http://schemas.openxmlformats.org/officeDocument/2006/relationships/hyperlink" Target="https://www.ademe.fr/certificats-deconomie-denergie-collectivites" TargetMode="External"/><Relationship Id="rId3" Type="http://schemas.openxmlformats.org/officeDocument/2006/relationships/hyperlink" Target="http://calculateur-cee.ademe.fr/pdf/display/204/BAT-EN-103" TargetMode="External"/><Relationship Id="rId7" Type="http://schemas.openxmlformats.org/officeDocument/2006/relationships/image" Target="../media/image13.jpeg"/><Relationship Id="rId2" Type="http://schemas.openxmlformats.org/officeDocument/2006/relationships/hyperlink" Target="http://calculateur-cee.ademe.fr/pdf/display/202/BAT-EN-101" TargetMode="External"/><Relationship Id="rId1" Type="http://schemas.openxmlformats.org/officeDocument/2006/relationships/slideLayout" Target="../slideLayouts/slideLayout5.xml"/><Relationship Id="rId6" Type="http://schemas.openxmlformats.org/officeDocument/2006/relationships/hyperlink" Target="http://calculateur-cee.ademe.fr/user/fiches/BAT" TargetMode="External"/><Relationship Id="rId5" Type="http://schemas.openxmlformats.org/officeDocument/2006/relationships/hyperlink" Target="http://calculateur-cee.ademe.fr/pdf/display/96/BAT-TH-102" TargetMode="External"/><Relationship Id="rId4" Type="http://schemas.openxmlformats.org/officeDocument/2006/relationships/hyperlink" Target="http://calculateur-cee.ademe.fr/pdf/display/145/BAT-TH-111"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www.ecologique-solidaire.gouv.fr/coup-pouce-chauffage-des-batiments-tertiaires" TargetMode="External"/><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hyperlink" Target="https://www.banquedesterritoires.fr/ingenierie-territoriale" TargetMode="External"/><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hyperlink" Target="https://www.banquedesterritoires.fr/ingenierie-pour-la-transition-energetique-et-ecologique" TargetMode="External"/><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hyperlink" Target="https://www.ademe.fr/expertises/energies-renouvelables-enr-production-reseaux-stockage/passer-a-laction/produire-chaleur/fonds-chaleur-bref" TargetMode="External"/><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pro-smen.org/" TargetMode="Externa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hyperlink" Target="https://www.cube-s.org/" TargetMode="External"/><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s://www.ademe.fr/collectivites-secteur-public/patrimoine-communes-comment-passer-a-laction/batiments-publics-reduire-depense-energetique/conseil-energie-partage-cep" TargetMode="External"/><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hyperlink" Target="https://www.banquedesterritoires.fr/accompagnement-pour-la-renovation-energetique-des-batiments" TargetMode="External"/><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jpeg"/><Relationship Id="rId1" Type="http://schemas.openxmlformats.org/officeDocument/2006/relationships/slideLayout" Target="../slideLayouts/slideLayout5.xml"/><Relationship Id="rId4" Type="http://schemas.openxmlformats.org/officeDocument/2006/relationships/hyperlink" Target="https://entreprises.ademe.fr/dispositif-aide/20200622/aurasdie2020-94"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www.banquedesterritoires.fr/sites/default/files/2020-03/renovation-energetique-010879_0.pdf" TargetMode="Externa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s://www.banquedesterritoires.fr/sites/default/files/2020-03/renovation-energetique-010879_0.pdf" TargetMode="External"/><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www.banquedesterritoires.fr/renovation-energetique-des-batiments-publics" TargetMode="Externa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7" name="Espace réservé de la date 6"/>
          <p:cNvSpPr>
            <a:spLocks noGrp="1"/>
          </p:cNvSpPr>
          <p:nvPr>
            <p:ph type="dt" sz="half" idx="10"/>
          </p:nvPr>
        </p:nvSpPr>
        <p:spPr/>
        <p:txBody>
          <a:bodyPr/>
          <a:lstStyle/>
          <a:p>
            <a:pPr algn="r"/>
            <a:r>
              <a:rPr lang="fr-FR" cap="all" dirty="0"/>
              <a:t>27/07/2020</a:t>
            </a:r>
          </a:p>
        </p:txBody>
      </p:sp>
      <p:sp>
        <p:nvSpPr>
          <p:cNvPr id="8" name="Espace réservé du pied de page 7"/>
          <p:cNvSpPr>
            <a:spLocks noGrp="1"/>
          </p:cNvSpPr>
          <p:nvPr>
            <p:ph type="ftr" sz="quarter" idx="11"/>
          </p:nvPr>
        </p:nvSpPr>
        <p:spPr/>
        <p:txBody>
          <a:bodyPr/>
          <a:lstStyle/>
          <a:p>
            <a:r>
              <a:rPr lang="fr-FR" dirty="0"/>
              <a:t>Direction de l’Habitat, de l’Urbanisme et des Paysages</a:t>
            </a:r>
          </a:p>
        </p:txBody>
      </p:sp>
      <p:sp>
        <p:nvSpPr>
          <p:cNvPr id="9" name="Espace réservé du numéro de diapositive 8"/>
          <p:cNvSpPr>
            <a:spLocks noGrp="1"/>
          </p:cNvSpPr>
          <p:nvPr>
            <p:ph type="sldNum" sz="quarter" idx="12"/>
          </p:nvPr>
        </p:nvSpPr>
        <p:spPr/>
        <p:txBody>
          <a:bodyPr/>
          <a:lstStyle/>
          <a:p>
            <a:fld id="{733122C9-A0B9-462F-8757-0847AD287B63}" type="slidenum">
              <a:rPr lang="fr-FR" smtClean="0"/>
              <a:pPr/>
              <a:t>1</a:t>
            </a:fld>
            <a:endParaRPr lang="fr-FR" dirty="0"/>
          </a:p>
        </p:txBody>
      </p:sp>
      <p:sp>
        <p:nvSpPr>
          <p:cNvPr id="11" name="Espace réservé du texte 5">
            <a:extLst>
              <a:ext uri="{FF2B5EF4-FFF2-40B4-BE49-F238E27FC236}">
                <a16:creationId xmlns:a16="http://schemas.microsoft.com/office/drawing/2014/main" id="{AE0D6713-FEC5-FC4B-B01C-DC141EDAC56E}"/>
              </a:ext>
            </a:extLst>
          </p:cNvPr>
          <p:cNvSpPr txBox="1">
            <a:spLocks/>
          </p:cNvSpPr>
          <p:nvPr/>
        </p:nvSpPr>
        <p:spPr bwMode="gray">
          <a:xfrm>
            <a:off x="539552" y="2283718"/>
            <a:ext cx="8424000" cy="2077200"/>
          </a:xfrm>
          <a:prstGeom prst="rect">
            <a:avLst/>
          </a:prstGeom>
        </p:spPr>
        <p:txBody>
          <a:bodyPr vert="horz" lIns="0" tIns="0" rIns="0" bIns="0" rtlCol="0" anchor="t" anchorCtr="0">
            <a:noAutofit/>
          </a:bodyPr>
          <a:lstStyle>
            <a:lvl1pPr marL="0" indent="0" algn="l" defTabSz="914400" rtl="0" eaLnBrk="1" latinLnBrk="0" hangingPunct="1">
              <a:lnSpc>
                <a:spcPct val="90000"/>
              </a:lnSpc>
              <a:spcBef>
                <a:spcPts val="0"/>
              </a:spcBef>
              <a:spcAft>
                <a:spcPts val="0"/>
              </a:spcAft>
              <a:buFont typeface="Arial" pitchFamily="34" charset="0"/>
              <a:buNone/>
              <a:defRPr sz="3250" b="1" kern="1200" cap="all" baseline="0">
                <a:solidFill>
                  <a:schemeClr val="tx1"/>
                </a:solidFill>
                <a:latin typeface="+mn-lt"/>
                <a:ea typeface="+mn-ea"/>
                <a:cs typeface="+mn-cs"/>
              </a:defRPr>
            </a:lvl1pPr>
            <a:lvl2pPr marL="0" indent="0" algn="l" defTabSz="914400" rtl="0" eaLnBrk="1" latinLnBrk="0" hangingPunct="1">
              <a:lnSpc>
                <a:spcPct val="100000"/>
              </a:lnSpc>
              <a:spcBef>
                <a:spcPts val="500"/>
              </a:spcBef>
              <a:spcAft>
                <a:spcPts val="0"/>
              </a:spcAft>
              <a:buFont typeface="Arial" pitchFamily="34" charset="0"/>
              <a:buNone/>
              <a:defRPr sz="18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dirty="0"/>
              <a:t>la rénovation énergétique des bâtiments des collectivités territoriales</a:t>
            </a:r>
          </a:p>
          <a:p>
            <a:pPr lvl="1"/>
            <a:r>
              <a:rPr lang="fr-FR" dirty="0"/>
              <a:t>Aides au passage à l’action</a:t>
            </a:r>
          </a:p>
        </p:txBody>
      </p:sp>
    </p:spTree>
    <p:extLst>
      <p:ext uri="{BB962C8B-B14F-4D97-AF65-F5344CB8AC3E}">
        <p14:creationId xmlns:p14="http://schemas.microsoft.com/office/powerpoint/2010/main" val="41815159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 la date 2">
            <a:extLst>
              <a:ext uri="{FF2B5EF4-FFF2-40B4-BE49-F238E27FC236}">
                <a16:creationId xmlns:a16="http://schemas.microsoft.com/office/drawing/2014/main" id="{B257A8D8-EEF4-9749-B8CF-93C777F930F1}"/>
              </a:ext>
            </a:extLst>
          </p:cNvPr>
          <p:cNvSpPr>
            <a:spLocks noGrp="1"/>
          </p:cNvSpPr>
          <p:nvPr>
            <p:ph type="dt" sz="half" idx="10"/>
          </p:nvPr>
        </p:nvSpPr>
        <p:spPr/>
        <p:txBody>
          <a:bodyPr/>
          <a:lstStyle/>
          <a:p>
            <a:pPr algn="r"/>
            <a:r>
              <a:rPr lang="fr-FR" cap="all" dirty="0"/>
              <a:t>27/07/2020</a:t>
            </a:r>
          </a:p>
        </p:txBody>
      </p:sp>
      <p:sp>
        <p:nvSpPr>
          <p:cNvPr id="4" name="Espace réservé du pied de page 3">
            <a:extLst>
              <a:ext uri="{FF2B5EF4-FFF2-40B4-BE49-F238E27FC236}">
                <a16:creationId xmlns:a16="http://schemas.microsoft.com/office/drawing/2014/main" id="{9916CCD5-9AC7-AF4D-9431-E08582AB211B}"/>
              </a:ext>
            </a:extLst>
          </p:cNvPr>
          <p:cNvSpPr>
            <a:spLocks noGrp="1"/>
          </p:cNvSpPr>
          <p:nvPr>
            <p:ph type="ftr" sz="quarter" idx="11"/>
          </p:nvPr>
        </p:nvSpPr>
        <p:spPr/>
        <p:txBody>
          <a:bodyPr/>
          <a:lstStyle/>
          <a:p>
            <a:r>
              <a:rPr lang="fr-FR" dirty="0"/>
              <a:t>Direction de l’Habitat, de l’Urbanisme et des Paysages</a:t>
            </a:r>
          </a:p>
        </p:txBody>
      </p:sp>
      <p:sp>
        <p:nvSpPr>
          <p:cNvPr id="5" name="Espace réservé du numéro de diapositive 4">
            <a:extLst>
              <a:ext uri="{FF2B5EF4-FFF2-40B4-BE49-F238E27FC236}">
                <a16:creationId xmlns:a16="http://schemas.microsoft.com/office/drawing/2014/main" id="{2156A0BC-5E17-764C-8A70-43255D3A64D3}"/>
              </a:ext>
            </a:extLst>
          </p:cNvPr>
          <p:cNvSpPr>
            <a:spLocks noGrp="1"/>
          </p:cNvSpPr>
          <p:nvPr>
            <p:ph type="sldNum" sz="quarter" idx="12"/>
          </p:nvPr>
        </p:nvSpPr>
        <p:spPr/>
        <p:txBody>
          <a:bodyPr/>
          <a:lstStyle/>
          <a:p>
            <a:fld id="{733122C9-A0B9-462F-8757-0847AD287B63}" type="slidenum">
              <a:rPr lang="fr-FR" smtClean="0"/>
              <a:pPr/>
              <a:t>10</a:t>
            </a:fld>
            <a:endParaRPr lang="fr-FR" dirty="0"/>
          </a:p>
        </p:txBody>
      </p:sp>
      <p:pic>
        <p:nvPicPr>
          <p:cNvPr id="6" name="Espace réservé pour une image  7">
            <a:extLst>
              <a:ext uri="{FF2B5EF4-FFF2-40B4-BE49-F238E27FC236}">
                <a16:creationId xmlns:a16="http://schemas.microsoft.com/office/drawing/2014/main" id="{6284360A-99D2-D84A-B3BF-8AFA04CB78E2}"/>
              </a:ext>
            </a:extLst>
          </p:cNvPr>
          <p:cNvPicPr>
            <a:picLocks noChangeAspect="1"/>
          </p:cNvPicPr>
          <p:nvPr/>
        </p:nvPicPr>
        <p:blipFill rotWithShape="1">
          <a:blip r:embed="rId2"/>
          <a:srcRect t="14101" b="16266"/>
          <a:stretch/>
        </p:blipFill>
        <p:spPr bwMode="gray">
          <a:xfrm>
            <a:off x="369148" y="502243"/>
            <a:ext cx="8414852" cy="3932754"/>
          </a:xfrm>
          <a:prstGeom prst="rect">
            <a:avLst/>
          </a:prstGeom>
        </p:spPr>
      </p:pic>
      <p:sp>
        <p:nvSpPr>
          <p:cNvPr id="8" name="Triangle rectangle 7">
            <a:extLst>
              <a:ext uri="{FF2B5EF4-FFF2-40B4-BE49-F238E27FC236}">
                <a16:creationId xmlns:a16="http://schemas.microsoft.com/office/drawing/2014/main" id="{0D66BF70-CDFC-5C4B-8DEC-A45587831101}"/>
              </a:ext>
            </a:extLst>
          </p:cNvPr>
          <p:cNvSpPr/>
          <p:nvPr/>
        </p:nvSpPr>
        <p:spPr>
          <a:xfrm rot="5400000" flipH="1" flipV="1">
            <a:off x="4042626" y="-312401"/>
            <a:ext cx="3941715" cy="5571004"/>
          </a:xfrm>
          <a:prstGeom prst="rtTriangle">
            <a:avLst/>
          </a:prstGeom>
          <a:solidFill>
            <a:schemeClr val="bg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 name="Titre 5">
            <a:extLst>
              <a:ext uri="{FF2B5EF4-FFF2-40B4-BE49-F238E27FC236}">
                <a16:creationId xmlns:a16="http://schemas.microsoft.com/office/drawing/2014/main" id="{813DD0F3-7862-DA4A-A512-E93420396F7B}"/>
              </a:ext>
            </a:extLst>
          </p:cNvPr>
          <p:cNvSpPr txBox="1">
            <a:spLocks/>
          </p:cNvSpPr>
          <p:nvPr/>
        </p:nvSpPr>
        <p:spPr bwMode="gray">
          <a:xfrm>
            <a:off x="4513339" y="3488137"/>
            <a:ext cx="4270661" cy="1295363"/>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vert="horz" lIns="0" tIns="0" rIns="0" bIns="360000" rtlCol="0" anchor="ctr" anchorCtr="0">
            <a:noAutofit/>
          </a:bodyPr>
          <a:lstStyle>
            <a:lvl1pPr marL="396000" indent="-396000" algn="l" defTabSz="914400" rtl="0" eaLnBrk="1" latinLnBrk="0" hangingPunct="1">
              <a:lnSpc>
                <a:spcPct val="90000"/>
              </a:lnSpc>
              <a:spcBef>
                <a:spcPct val="0"/>
              </a:spcBef>
              <a:buFont typeface="+mj-lt"/>
              <a:buAutoNum type="arabicPeriod"/>
              <a:defRPr sz="3250" b="1" kern="1200">
                <a:solidFill>
                  <a:schemeClr val="tx1"/>
                </a:solidFill>
                <a:latin typeface="+mj-lt"/>
                <a:ea typeface="+mj-ea"/>
                <a:cs typeface="+mj-cs"/>
              </a:defRPr>
            </a:lvl1pPr>
          </a:lstStyle>
          <a:p>
            <a:pPr marL="0" indent="0">
              <a:buNone/>
            </a:pPr>
            <a:r>
              <a:rPr lang="fr-FR" dirty="0"/>
              <a:t>2. Les appuis mixtes</a:t>
            </a:r>
          </a:p>
        </p:txBody>
      </p:sp>
    </p:spTree>
    <p:extLst>
      <p:ext uri="{BB962C8B-B14F-4D97-AF65-F5344CB8AC3E}">
        <p14:creationId xmlns:p14="http://schemas.microsoft.com/office/powerpoint/2010/main" val="20771103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texte 8"/>
          <p:cNvSpPr>
            <a:spLocks noGrp="1"/>
          </p:cNvSpPr>
          <p:nvPr>
            <p:ph type="body" sz="quarter" idx="14"/>
          </p:nvPr>
        </p:nvSpPr>
        <p:spPr>
          <a:xfrm>
            <a:off x="467544" y="2000084"/>
            <a:ext cx="2520000" cy="1610687"/>
          </a:xfrm>
        </p:spPr>
        <p:txBody>
          <a:bodyPr/>
          <a:lstStyle/>
          <a:p>
            <a:pPr algn="just"/>
            <a:r>
              <a:rPr lang="fr-FR" sz="1200" b="1" i="1" dirty="0"/>
              <a:t>Pour</a:t>
            </a:r>
            <a:r>
              <a:rPr lang="fr-FR" sz="1200" dirty="0"/>
              <a:t> : Les collectivités territoriales, les EPCI, les syndicats d’énergie, les ALEC…</a:t>
            </a:r>
          </a:p>
          <a:p>
            <a:pPr algn="just"/>
            <a:r>
              <a:rPr lang="fr-FR" sz="1200" b="1" i="1" dirty="0"/>
              <a:t>Proposé par</a:t>
            </a:r>
            <a:r>
              <a:rPr lang="fr-FR" sz="1200" i="1" dirty="0"/>
              <a:t> </a:t>
            </a:r>
            <a:r>
              <a:rPr lang="fr-FR" sz="1200" dirty="0"/>
              <a:t>: La FNCCR (Fédération Nationale des Collectivités </a:t>
            </a:r>
            <a:r>
              <a:rPr lang="fr-FR" sz="1200" dirty="0" err="1"/>
              <a:t>Concédantes</a:t>
            </a:r>
            <a:r>
              <a:rPr lang="fr-FR" sz="1200" dirty="0"/>
              <a:t> et Régies)</a:t>
            </a:r>
          </a:p>
          <a:p>
            <a:pPr algn="just"/>
            <a:r>
              <a:rPr lang="fr-FR" sz="1200" b="1" i="1" dirty="0"/>
              <a:t>Objectif : </a:t>
            </a:r>
            <a:r>
              <a:rPr lang="fr-FR" sz="1200" dirty="0"/>
              <a:t>Devenir lauréat d’un AMI ACTEE</a:t>
            </a:r>
            <a:endParaRPr lang="fr-FR" sz="1200" b="1" i="1" dirty="0"/>
          </a:p>
        </p:txBody>
      </p:sp>
      <p:sp>
        <p:nvSpPr>
          <p:cNvPr id="10" name="Espace réservé du texte 9"/>
          <p:cNvSpPr>
            <a:spLocks noGrp="1"/>
          </p:cNvSpPr>
          <p:nvPr>
            <p:ph type="body" sz="quarter" idx="15"/>
          </p:nvPr>
        </p:nvSpPr>
        <p:spPr>
          <a:xfrm>
            <a:off x="3312000" y="1617739"/>
            <a:ext cx="5592060" cy="1221059"/>
          </a:xfrm>
        </p:spPr>
        <p:txBody>
          <a:bodyPr/>
          <a:lstStyle/>
          <a:p>
            <a:pPr algn="just"/>
            <a:r>
              <a:rPr lang="fr-FR" dirty="0"/>
              <a:t>Pour participer au programme ACTEE, il faut devenir lauréat d’un de ses Appels à Manifestation d’</a:t>
            </a:r>
            <a:r>
              <a:rPr lang="fr-FR" dirty="0" err="1"/>
              <a:t>Intêret</a:t>
            </a:r>
            <a:r>
              <a:rPr lang="fr-FR" dirty="0"/>
              <a:t> (AMI). Le programme ACTEE 2 comprend plusieurs AMI concernant différents types de bâtiments :</a:t>
            </a:r>
          </a:p>
          <a:p>
            <a:pPr algn="just"/>
            <a:endParaRPr lang="fr-FR" dirty="0"/>
          </a:p>
          <a:p>
            <a:pPr algn="just"/>
            <a:endParaRPr lang="fr-FR" dirty="0"/>
          </a:p>
          <a:p>
            <a:pPr algn="just"/>
            <a:endParaRPr lang="fr-FR" dirty="0"/>
          </a:p>
          <a:p>
            <a:pPr algn="just"/>
            <a:endParaRPr lang="fr-FR" dirty="0"/>
          </a:p>
          <a:p>
            <a:pPr algn="just"/>
            <a:endParaRPr lang="fr-FR" dirty="0"/>
          </a:p>
          <a:p>
            <a:pPr algn="just"/>
            <a:endParaRPr lang="fr-FR" dirty="0"/>
          </a:p>
        </p:txBody>
      </p:sp>
      <p:sp>
        <p:nvSpPr>
          <p:cNvPr id="2" name="Espace réservé de la date 1"/>
          <p:cNvSpPr>
            <a:spLocks noGrp="1"/>
          </p:cNvSpPr>
          <p:nvPr>
            <p:ph type="dt" sz="half" idx="10"/>
          </p:nvPr>
        </p:nvSpPr>
        <p:spPr/>
        <p:txBody>
          <a:bodyPr/>
          <a:lstStyle/>
          <a:p>
            <a:pPr algn="r"/>
            <a:r>
              <a:rPr lang="fr-FR" cap="all" dirty="0"/>
              <a:t>27/07/2020</a:t>
            </a:r>
          </a:p>
        </p:txBody>
      </p:sp>
      <p:sp>
        <p:nvSpPr>
          <p:cNvPr id="3" name="Espace réservé du pied de page 2"/>
          <p:cNvSpPr>
            <a:spLocks noGrp="1"/>
          </p:cNvSpPr>
          <p:nvPr>
            <p:ph type="ftr" sz="quarter" idx="11"/>
          </p:nvPr>
        </p:nvSpPr>
        <p:spPr/>
        <p:txBody>
          <a:bodyPr/>
          <a:lstStyle/>
          <a:p>
            <a:r>
              <a:rPr lang="fr-FR" dirty="0"/>
              <a:t>Direction de l’Habitat, de l’Urbanisme et des Paysages</a:t>
            </a:r>
          </a:p>
        </p:txBody>
      </p:sp>
      <p:sp>
        <p:nvSpPr>
          <p:cNvPr id="4" name="Espace réservé du numéro de diapositive 3"/>
          <p:cNvSpPr>
            <a:spLocks noGrp="1"/>
          </p:cNvSpPr>
          <p:nvPr>
            <p:ph type="sldNum" sz="quarter" idx="12"/>
          </p:nvPr>
        </p:nvSpPr>
        <p:spPr/>
        <p:txBody>
          <a:bodyPr/>
          <a:lstStyle/>
          <a:p>
            <a:fld id="{733122C9-A0B9-462F-8757-0847AD287B63}" type="slidenum">
              <a:rPr lang="fr-FR" smtClean="0"/>
              <a:pPr/>
              <a:t>11</a:t>
            </a:fld>
            <a:endParaRPr lang="fr-FR" dirty="0"/>
          </a:p>
        </p:txBody>
      </p:sp>
      <p:sp>
        <p:nvSpPr>
          <p:cNvPr id="14" name="Titre 6">
            <a:extLst>
              <a:ext uri="{FF2B5EF4-FFF2-40B4-BE49-F238E27FC236}">
                <a16:creationId xmlns:a16="http://schemas.microsoft.com/office/drawing/2014/main" id="{81A8F16F-DF94-3A42-B725-DE224197AC92}"/>
              </a:ext>
            </a:extLst>
          </p:cNvPr>
          <p:cNvSpPr>
            <a:spLocks noGrp="1"/>
          </p:cNvSpPr>
          <p:nvPr>
            <p:ph type="title"/>
          </p:nvPr>
        </p:nvSpPr>
        <p:spPr>
          <a:xfrm>
            <a:off x="2041347" y="792454"/>
            <a:ext cx="4067985" cy="421629"/>
          </a:xfrm>
        </p:spPr>
        <p:txBody>
          <a:bodyPr/>
          <a:lstStyle/>
          <a:p>
            <a:r>
              <a:rPr lang="fr-FR" dirty="0"/>
              <a:t>Le programme ACTEE</a:t>
            </a:r>
          </a:p>
        </p:txBody>
      </p:sp>
      <p:pic>
        <p:nvPicPr>
          <p:cNvPr id="17" name="Image 16" descr="Une image contenant dessin&#10;&#10;Description générée automatiquement">
            <a:extLst>
              <a:ext uri="{FF2B5EF4-FFF2-40B4-BE49-F238E27FC236}">
                <a16:creationId xmlns:a16="http://schemas.microsoft.com/office/drawing/2014/main" id="{ECE3BDAA-EA70-0C4F-9519-71D9BD1B507B}"/>
              </a:ext>
            </a:extLst>
          </p:cNvPr>
          <p:cNvPicPr/>
          <p:nvPr/>
        </p:nvPicPr>
        <p:blipFill rotWithShape="1">
          <a:blip r:embed="rId2" cstate="print">
            <a:extLst>
              <a:ext uri="{28A0092B-C50C-407E-A947-70E740481C1C}">
                <a14:useLocalDpi xmlns:a14="http://schemas.microsoft.com/office/drawing/2010/main" val="0"/>
              </a:ext>
            </a:extLst>
          </a:blip>
          <a:srcRect l="4546" r="5278"/>
          <a:stretch/>
        </p:blipFill>
        <p:spPr bwMode="auto">
          <a:xfrm>
            <a:off x="349627" y="764530"/>
            <a:ext cx="1609797" cy="477479"/>
          </a:xfrm>
          <a:prstGeom prst="rect">
            <a:avLst/>
          </a:prstGeom>
          <a:ln>
            <a:noFill/>
          </a:ln>
          <a:extLst>
            <a:ext uri="{53640926-AAD7-44D8-BBD7-CCE9431645EC}">
              <a14:shadowObscured xmlns:a14="http://schemas.microsoft.com/office/drawing/2010/main"/>
            </a:ext>
          </a:extLst>
        </p:spPr>
      </p:pic>
      <p:sp>
        <p:nvSpPr>
          <p:cNvPr id="18" name="Titre 6">
            <a:extLst>
              <a:ext uri="{FF2B5EF4-FFF2-40B4-BE49-F238E27FC236}">
                <a16:creationId xmlns:a16="http://schemas.microsoft.com/office/drawing/2014/main" id="{FF7A32E5-5084-AE42-9B01-F9150B0E4EBC}"/>
              </a:ext>
            </a:extLst>
          </p:cNvPr>
          <p:cNvSpPr txBox="1">
            <a:spLocks/>
          </p:cNvSpPr>
          <p:nvPr/>
        </p:nvSpPr>
        <p:spPr bwMode="gray">
          <a:xfrm>
            <a:off x="2473395" y="1183070"/>
            <a:ext cx="4067985" cy="269229"/>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550" b="1" kern="1200">
                <a:solidFill>
                  <a:schemeClr val="tx1"/>
                </a:solidFill>
                <a:latin typeface="+mj-lt"/>
                <a:ea typeface="+mj-ea"/>
                <a:cs typeface="+mj-cs"/>
              </a:defRPr>
            </a:lvl1pPr>
          </a:lstStyle>
          <a:p>
            <a:r>
              <a:rPr lang="fr-FR" sz="1600" b="0" dirty="0"/>
              <a:t>Les Appels à Manifestation d’Intérêt ACTEE </a:t>
            </a:r>
          </a:p>
        </p:txBody>
      </p:sp>
      <p:sp>
        <p:nvSpPr>
          <p:cNvPr id="19" name="Espace réservé du texte 10">
            <a:extLst>
              <a:ext uri="{FF2B5EF4-FFF2-40B4-BE49-F238E27FC236}">
                <a16:creationId xmlns:a16="http://schemas.microsoft.com/office/drawing/2014/main" id="{E76A41A0-5F10-7247-BAE4-665A75E27B16}"/>
              </a:ext>
            </a:extLst>
          </p:cNvPr>
          <p:cNvSpPr txBox="1">
            <a:spLocks/>
          </p:cNvSpPr>
          <p:nvPr/>
        </p:nvSpPr>
        <p:spPr bwMode="gray">
          <a:xfrm>
            <a:off x="480060" y="4225298"/>
            <a:ext cx="8424000" cy="423930"/>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spcAft>
                <a:spcPts val="500"/>
              </a:spcAft>
              <a:buFont typeface="Arial" pitchFamily="34" charset="0"/>
              <a:buNone/>
              <a:defRPr sz="1050" b="0" kern="1200">
                <a:solidFill>
                  <a:schemeClr val="tx1"/>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baseline="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b="1" i="1" dirty="0"/>
              <a:t>Pour en savoir plus </a:t>
            </a:r>
            <a:r>
              <a:rPr lang="fr-FR" dirty="0"/>
              <a:t>: </a:t>
            </a:r>
            <a:r>
              <a:rPr lang="fr-FR" u="sng" dirty="0">
                <a:hlinkClick r:id="rId3"/>
              </a:rPr>
              <a:t>https://www.programme-cee-actee.fr</a:t>
            </a:r>
            <a:endParaRPr lang="fr-FR" dirty="0"/>
          </a:p>
          <a:p>
            <a:r>
              <a:rPr lang="fr-FR" b="1" i="1" dirty="0"/>
              <a:t>Contact</a:t>
            </a:r>
            <a:r>
              <a:rPr lang="fr-FR" dirty="0"/>
              <a:t> : </a:t>
            </a:r>
            <a:r>
              <a:rPr lang="fr-FR" u="sng" dirty="0">
                <a:hlinkClick r:id="rId4"/>
              </a:rPr>
              <a:t>actee@fnccr.asso.fr</a:t>
            </a:r>
            <a:r>
              <a:rPr lang="fr-FR" dirty="0"/>
              <a:t> </a:t>
            </a:r>
          </a:p>
        </p:txBody>
      </p:sp>
      <p:sp>
        <p:nvSpPr>
          <p:cNvPr id="22" name="Espace réservé du texte 26">
            <a:extLst>
              <a:ext uri="{FF2B5EF4-FFF2-40B4-BE49-F238E27FC236}">
                <a16:creationId xmlns:a16="http://schemas.microsoft.com/office/drawing/2014/main" id="{477449A7-9E85-C64D-9923-A06EF06D4D15}"/>
              </a:ext>
            </a:extLst>
          </p:cNvPr>
          <p:cNvSpPr>
            <a:spLocks noGrp="1"/>
          </p:cNvSpPr>
          <p:nvPr>
            <p:ph type="body" sz="quarter" idx="13"/>
          </p:nvPr>
        </p:nvSpPr>
        <p:spPr>
          <a:xfrm>
            <a:off x="3312000" y="180000"/>
            <a:ext cx="5472000" cy="360000"/>
          </a:xfrm>
        </p:spPr>
        <p:txBody>
          <a:bodyPr/>
          <a:lstStyle/>
          <a:p>
            <a:pPr marL="0" indent="0">
              <a:buNone/>
            </a:pPr>
            <a:r>
              <a:rPr lang="fr-FR" dirty="0"/>
              <a:t>2. Les appuis mixtes</a:t>
            </a:r>
          </a:p>
        </p:txBody>
      </p:sp>
      <p:pic>
        <p:nvPicPr>
          <p:cNvPr id="5" name="Image 4">
            <a:extLst>
              <a:ext uri="{FF2B5EF4-FFF2-40B4-BE49-F238E27FC236}">
                <a16:creationId xmlns:a16="http://schemas.microsoft.com/office/drawing/2014/main" id="{F91B2812-9B05-E94F-8873-78DCB213AEA2}"/>
              </a:ext>
            </a:extLst>
          </p:cNvPr>
          <p:cNvPicPr>
            <a:picLocks noChangeAspect="1"/>
          </p:cNvPicPr>
          <p:nvPr/>
        </p:nvPicPr>
        <p:blipFill rotWithShape="1">
          <a:blip r:embed="rId5"/>
          <a:srcRect l="3863" t="9619" b="3422"/>
          <a:stretch/>
        </p:blipFill>
        <p:spPr>
          <a:xfrm>
            <a:off x="3995936" y="2038447"/>
            <a:ext cx="4908124" cy="1130742"/>
          </a:xfrm>
          <a:prstGeom prst="rect">
            <a:avLst/>
          </a:prstGeom>
        </p:spPr>
      </p:pic>
      <p:sp>
        <p:nvSpPr>
          <p:cNvPr id="8" name="ZoneTexte 7">
            <a:extLst>
              <a:ext uri="{FF2B5EF4-FFF2-40B4-BE49-F238E27FC236}">
                <a16:creationId xmlns:a16="http://schemas.microsoft.com/office/drawing/2014/main" id="{7EE844BA-1A17-D04F-9071-B5595C929469}"/>
              </a:ext>
            </a:extLst>
          </p:cNvPr>
          <p:cNvSpPr txBox="1"/>
          <p:nvPr/>
        </p:nvSpPr>
        <p:spPr>
          <a:xfrm>
            <a:off x="3301349" y="3221143"/>
            <a:ext cx="5710218" cy="900246"/>
          </a:xfrm>
          <a:prstGeom prst="rect">
            <a:avLst/>
          </a:prstGeom>
          <a:noFill/>
        </p:spPr>
        <p:txBody>
          <a:bodyPr wrap="none" rtlCol="0">
            <a:spAutoFit/>
          </a:bodyPr>
          <a:lstStyle/>
          <a:p>
            <a:pPr algn="just"/>
            <a:r>
              <a:rPr lang="fr-FR" sz="1050" dirty="0"/>
              <a:t>Devenir lauréat d’une AMI ACTEE, c’est se faire aider pour le financement de quatre lignes d’actions :</a:t>
            </a:r>
          </a:p>
          <a:p>
            <a:pPr marL="171450" lvl="0" indent="-171450" algn="just">
              <a:spcAft>
                <a:spcPts val="0"/>
              </a:spcAft>
              <a:buFont typeface="Arial" panose="020B0604020202020204" pitchFamily="34" charset="0"/>
              <a:buChar char="•"/>
            </a:pPr>
            <a:r>
              <a:rPr lang="nl-NL" sz="1050" dirty="0" err="1"/>
              <a:t>Poste</a:t>
            </a:r>
            <a:r>
              <a:rPr lang="nl-NL" sz="1050" dirty="0"/>
              <a:t>(s) </a:t>
            </a:r>
            <a:r>
              <a:rPr lang="nl-NL" sz="1050" dirty="0" err="1"/>
              <a:t>d’économe</a:t>
            </a:r>
            <a:r>
              <a:rPr lang="nl-NL" sz="1050" dirty="0"/>
              <a:t>(s) de flux. </a:t>
            </a:r>
            <a:r>
              <a:rPr lang="nl-NL" sz="1050" dirty="0">
                <a:sym typeface="Wingdings" pitchFamily="2" charset="2"/>
              </a:rPr>
              <a:t> </a:t>
            </a:r>
          </a:p>
          <a:p>
            <a:pPr marL="171450" lvl="0" indent="-171450" algn="just">
              <a:spcAft>
                <a:spcPts val="0"/>
              </a:spcAft>
              <a:buFont typeface="Arial" panose="020B0604020202020204" pitchFamily="34" charset="0"/>
              <a:buChar char="•"/>
            </a:pPr>
            <a:r>
              <a:rPr lang="fr-FR" sz="1050" dirty="0"/>
              <a:t>Outils de mesure, petits équipements</a:t>
            </a:r>
          </a:p>
          <a:p>
            <a:pPr marL="171450" lvl="0" indent="-171450" algn="just">
              <a:spcAft>
                <a:spcPts val="0"/>
              </a:spcAft>
              <a:buFont typeface="Arial" panose="020B0604020202020204" pitchFamily="34" charset="0"/>
              <a:buChar char="•"/>
            </a:pPr>
            <a:r>
              <a:rPr lang="fr-FR" sz="1050" dirty="0"/>
              <a:t>Audits et stratégies </a:t>
            </a:r>
            <a:r>
              <a:rPr lang="fr-FR" sz="1050" dirty="0" err="1"/>
              <a:t>pluri-annuelles</a:t>
            </a:r>
            <a:r>
              <a:rPr lang="fr-FR" sz="1050" dirty="0"/>
              <a:t> d’investissement</a:t>
            </a:r>
          </a:p>
          <a:p>
            <a:pPr marL="171450" lvl="0" indent="-171450" algn="just">
              <a:spcAft>
                <a:spcPts val="0"/>
              </a:spcAft>
              <a:buFont typeface="Arial" panose="020B0604020202020204" pitchFamily="34" charset="0"/>
              <a:buChar char="•"/>
            </a:pPr>
            <a:r>
              <a:rPr lang="fr-FR" sz="1050" dirty="0"/>
              <a:t>Aide au financement de la maîtrise d’œuvre</a:t>
            </a:r>
          </a:p>
        </p:txBody>
      </p:sp>
    </p:spTree>
    <p:extLst>
      <p:ext uri="{BB962C8B-B14F-4D97-AF65-F5344CB8AC3E}">
        <p14:creationId xmlns:p14="http://schemas.microsoft.com/office/powerpoint/2010/main" val="19905443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texte 8"/>
          <p:cNvSpPr>
            <a:spLocks noGrp="1"/>
          </p:cNvSpPr>
          <p:nvPr>
            <p:ph type="body" sz="quarter" idx="14"/>
          </p:nvPr>
        </p:nvSpPr>
        <p:spPr>
          <a:xfrm>
            <a:off x="467544" y="2000084"/>
            <a:ext cx="2520000" cy="1610687"/>
          </a:xfrm>
        </p:spPr>
        <p:txBody>
          <a:bodyPr/>
          <a:lstStyle/>
          <a:p>
            <a:pPr algn="just"/>
            <a:r>
              <a:rPr lang="fr-FR" sz="1200" b="1" i="1" dirty="0"/>
              <a:t>Pour</a:t>
            </a:r>
            <a:r>
              <a:rPr lang="fr-FR" sz="1200" dirty="0"/>
              <a:t> : Les collectivités territoriales, les EPCI, les syndicats d’énergie, les ALEC…</a:t>
            </a:r>
          </a:p>
          <a:p>
            <a:pPr algn="just"/>
            <a:r>
              <a:rPr lang="fr-FR" sz="1200" b="1" i="1" dirty="0"/>
              <a:t>Proposé par</a:t>
            </a:r>
            <a:r>
              <a:rPr lang="fr-FR" sz="1200" i="1" dirty="0"/>
              <a:t> </a:t>
            </a:r>
            <a:r>
              <a:rPr lang="fr-FR" sz="1200" dirty="0"/>
              <a:t>: La FNCCR (Fédération Nationale des Collectivités </a:t>
            </a:r>
            <a:r>
              <a:rPr lang="fr-FR" sz="1200" dirty="0" err="1"/>
              <a:t>Concédantes</a:t>
            </a:r>
            <a:r>
              <a:rPr lang="fr-FR" sz="1200" dirty="0"/>
              <a:t> et Régies)</a:t>
            </a:r>
          </a:p>
          <a:p>
            <a:pPr algn="just"/>
            <a:r>
              <a:rPr lang="fr-FR" sz="1200" b="1" i="1" dirty="0"/>
              <a:t>Objectif : </a:t>
            </a:r>
            <a:r>
              <a:rPr lang="fr-FR" sz="1200" dirty="0"/>
              <a:t>Devenir lauréat d’un AMI ACTEE</a:t>
            </a:r>
            <a:endParaRPr lang="fr-FR" sz="1200" b="1" i="1" dirty="0"/>
          </a:p>
        </p:txBody>
      </p:sp>
      <p:sp>
        <p:nvSpPr>
          <p:cNvPr id="10" name="Espace réservé du texte 9"/>
          <p:cNvSpPr>
            <a:spLocks noGrp="1"/>
          </p:cNvSpPr>
          <p:nvPr>
            <p:ph type="body" sz="quarter" idx="15"/>
          </p:nvPr>
        </p:nvSpPr>
        <p:spPr>
          <a:xfrm>
            <a:off x="3312000" y="2066826"/>
            <a:ext cx="5472000" cy="2245783"/>
          </a:xfrm>
        </p:spPr>
        <p:txBody>
          <a:bodyPr/>
          <a:lstStyle/>
          <a:p>
            <a:pPr algn="just"/>
            <a:r>
              <a:rPr lang="fr-FR" dirty="0"/>
              <a:t>L’objectif de ce programme est de mettre à disposition et financer des outils d’aide à la décision pour aider les collectivités à développer des projets de rénovation énergétique des bâtiments publics dans deux domaines : </a:t>
            </a:r>
            <a:r>
              <a:rPr lang="fr-FR" b="1" dirty="0"/>
              <a:t>l’efficacité énergétique des bâtiments publics</a:t>
            </a:r>
            <a:r>
              <a:rPr lang="fr-FR" dirty="0"/>
              <a:t> et la </a:t>
            </a:r>
            <a:r>
              <a:rPr lang="fr-FR" b="1" dirty="0"/>
              <a:t>substitution d’énergies fossiles</a:t>
            </a:r>
            <a:r>
              <a:rPr lang="fr-FR" dirty="0"/>
              <a:t> par des systèmes énergétiques performants et bas carbone.</a:t>
            </a:r>
          </a:p>
          <a:p>
            <a:pPr algn="just"/>
            <a:r>
              <a:rPr lang="fr-FR" dirty="0"/>
              <a:t>Il encourage un travail sur le </a:t>
            </a:r>
            <a:r>
              <a:rPr lang="fr-FR" b="1" dirty="0"/>
              <a:t>long terme </a:t>
            </a:r>
            <a:r>
              <a:rPr lang="fr-FR" dirty="0"/>
              <a:t>en mettant en place des stratégies pluriannuelles d’investissement, ainsi que la mise en œuvre d’actions mutualisées afin de permettre un effet levier au sein des territoires. </a:t>
            </a:r>
          </a:p>
          <a:p>
            <a:pPr algn="just"/>
            <a:endParaRPr lang="fr-FR" dirty="0"/>
          </a:p>
          <a:p>
            <a:pPr lvl="0" algn="just"/>
            <a:endParaRPr lang="fr-FR" dirty="0"/>
          </a:p>
        </p:txBody>
      </p:sp>
      <p:sp>
        <p:nvSpPr>
          <p:cNvPr id="2" name="Espace réservé de la date 1"/>
          <p:cNvSpPr>
            <a:spLocks noGrp="1"/>
          </p:cNvSpPr>
          <p:nvPr>
            <p:ph type="dt" sz="half" idx="10"/>
          </p:nvPr>
        </p:nvSpPr>
        <p:spPr/>
        <p:txBody>
          <a:bodyPr/>
          <a:lstStyle/>
          <a:p>
            <a:pPr algn="r"/>
            <a:r>
              <a:rPr lang="fr-FR" cap="all" dirty="0"/>
              <a:t>27/07/2020</a:t>
            </a:r>
          </a:p>
        </p:txBody>
      </p:sp>
      <p:sp>
        <p:nvSpPr>
          <p:cNvPr id="3" name="Espace réservé du pied de page 2"/>
          <p:cNvSpPr>
            <a:spLocks noGrp="1"/>
          </p:cNvSpPr>
          <p:nvPr>
            <p:ph type="ftr" sz="quarter" idx="11"/>
          </p:nvPr>
        </p:nvSpPr>
        <p:spPr/>
        <p:txBody>
          <a:bodyPr/>
          <a:lstStyle/>
          <a:p>
            <a:r>
              <a:rPr lang="fr-FR" dirty="0"/>
              <a:t>Direction de l’Habitat, de l’Urbanisme et des Paysages</a:t>
            </a:r>
          </a:p>
        </p:txBody>
      </p:sp>
      <p:sp>
        <p:nvSpPr>
          <p:cNvPr id="4" name="Espace réservé du numéro de diapositive 3"/>
          <p:cNvSpPr>
            <a:spLocks noGrp="1"/>
          </p:cNvSpPr>
          <p:nvPr>
            <p:ph type="sldNum" sz="quarter" idx="12"/>
          </p:nvPr>
        </p:nvSpPr>
        <p:spPr/>
        <p:txBody>
          <a:bodyPr/>
          <a:lstStyle/>
          <a:p>
            <a:fld id="{733122C9-A0B9-462F-8757-0847AD287B63}" type="slidenum">
              <a:rPr lang="fr-FR" smtClean="0"/>
              <a:pPr/>
              <a:t>12</a:t>
            </a:fld>
            <a:endParaRPr lang="fr-FR" dirty="0"/>
          </a:p>
        </p:txBody>
      </p:sp>
      <p:sp>
        <p:nvSpPr>
          <p:cNvPr id="14" name="Titre 6">
            <a:extLst>
              <a:ext uri="{FF2B5EF4-FFF2-40B4-BE49-F238E27FC236}">
                <a16:creationId xmlns:a16="http://schemas.microsoft.com/office/drawing/2014/main" id="{81A8F16F-DF94-3A42-B725-DE224197AC92}"/>
              </a:ext>
            </a:extLst>
          </p:cNvPr>
          <p:cNvSpPr>
            <a:spLocks noGrp="1"/>
          </p:cNvSpPr>
          <p:nvPr>
            <p:ph type="title"/>
          </p:nvPr>
        </p:nvSpPr>
        <p:spPr>
          <a:xfrm>
            <a:off x="2041347" y="792454"/>
            <a:ext cx="4067985" cy="421629"/>
          </a:xfrm>
        </p:spPr>
        <p:txBody>
          <a:bodyPr/>
          <a:lstStyle/>
          <a:p>
            <a:r>
              <a:rPr lang="fr-FR" dirty="0"/>
              <a:t>Le programme ACTEE</a:t>
            </a:r>
          </a:p>
        </p:txBody>
      </p:sp>
      <p:pic>
        <p:nvPicPr>
          <p:cNvPr id="17" name="Image 16" descr="Une image contenant dessin&#10;&#10;Description générée automatiquement">
            <a:extLst>
              <a:ext uri="{FF2B5EF4-FFF2-40B4-BE49-F238E27FC236}">
                <a16:creationId xmlns:a16="http://schemas.microsoft.com/office/drawing/2014/main" id="{ECE3BDAA-EA70-0C4F-9519-71D9BD1B507B}"/>
              </a:ext>
            </a:extLst>
          </p:cNvPr>
          <p:cNvPicPr/>
          <p:nvPr/>
        </p:nvPicPr>
        <p:blipFill rotWithShape="1">
          <a:blip r:embed="rId2" cstate="print">
            <a:extLst>
              <a:ext uri="{28A0092B-C50C-407E-A947-70E740481C1C}">
                <a14:useLocalDpi xmlns:a14="http://schemas.microsoft.com/office/drawing/2010/main" val="0"/>
              </a:ext>
            </a:extLst>
          </a:blip>
          <a:srcRect l="4546" r="5278"/>
          <a:stretch/>
        </p:blipFill>
        <p:spPr bwMode="auto">
          <a:xfrm>
            <a:off x="349627" y="764530"/>
            <a:ext cx="1609797" cy="477479"/>
          </a:xfrm>
          <a:prstGeom prst="rect">
            <a:avLst/>
          </a:prstGeom>
          <a:ln>
            <a:noFill/>
          </a:ln>
          <a:extLst>
            <a:ext uri="{53640926-AAD7-44D8-BBD7-CCE9431645EC}">
              <a14:shadowObscured xmlns:a14="http://schemas.microsoft.com/office/drawing/2010/main"/>
            </a:ext>
          </a:extLst>
        </p:spPr>
      </p:pic>
      <p:sp>
        <p:nvSpPr>
          <p:cNvPr id="18" name="Titre 6">
            <a:extLst>
              <a:ext uri="{FF2B5EF4-FFF2-40B4-BE49-F238E27FC236}">
                <a16:creationId xmlns:a16="http://schemas.microsoft.com/office/drawing/2014/main" id="{FF7A32E5-5084-AE42-9B01-F9150B0E4EBC}"/>
              </a:ext>
            </a:extLst>
          </p:cNvPr>
          <p:cNvSpPr txBox="1">
            <a:spLocks/>
          </p:cNvSpPr>
          <p:nvPr/>
        </p:nvSpPr>
        <p:spPr bwMode="gray">
          <a:xfrm>
            <a:off x="2473395" y="1183070"/>
            <a:ext cx="4067985" cy="269229"/>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550" b="1" kern="1200">
                <a:solidFill>
                  <a:schemeClr val="tx1"/>
                </a:solidFill>
                <a:latin typeface="+mj-lt"/>
                <a:ea typeface="+mj-ea"/>
                <a:cs typeface="+mj-cs"/>
              </a:defRPr>
            </a:lvl1pPr>
          </a:lstStyle>
          <a:p>
            <a:r>
              <a:rPr lang="fr-FR" sz="1600" b="0" dirty="0"/>
              <a:t>Les Appels à Manifestation d’Intérêt ACTEE </a:t>
            </a:r>
          </a:p>
        </p:txBody>
      </p:sp>
      <p:sp>
        <p:nvSpPr>
          <p:cNvPr id="15" name="Espace réservé du texte 10">
            <a:extLst>
              <a:ext uri="{FF2B5EF4-FFF2-40B4-BE49-F238E27FC236}">
                <a16:creationId xmlns:a16="http://schemas.microsoft.com/office/drawing/2014/main" id="{19D16245-3717-C043-ADAB-5213945CBD5B}"/>
              </a:ext>
            </a:extLst>
          </p:cNvPr>
          <p:cNvSpPr txBox="1">
            <a:spLocks/>
          </p:cNvSpPr>
          <p:nvPr/>
        </p:nvSpPr>
        <p:spPr bwMode="gray">
          <a:xfrm>
            <a:off x="480060" y="4225298"/>
            <a:ext cx="8424000" cy="423930"/>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spcAft>
                <a:spcPts val="500"/>
              </a:spcAft>
              <a:buFont typeface="Arial" pitchFamily="34" charset="0"/>
              <a:buNone/>
              <a:defRPr sz="1050" b="0" kern="1200">
                <a:solidFill>
                  <a:schemeClr val="tx1"/>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baseline="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b="1" i="1" dirty="0"/>
              <a:t>Pour en savoir plus </a:t>
            </a:r>
            <a:r>
              <a:rPr lang="fr-FR" dirty="0"/>
              <a:t>: </a:t>
            </a:r>
            <a:r>
              <a:rPr lang="fr-FR" u="sng" dirty="0">
                <a:hlinkClick r:id="rId3"/>
              </a:rPr>
              <a:t>https://www.programme-cee-actee.fr</a:t>
            </a:r>
            <a:endParaRPr lang="fr-FR" dirty="0"/>
          </a:p>
          <a:p>
            <a:r>
              <a:rPr lang="fr-FR" b="1" i="1" dirty="0"/>
              <a:t>Contact</a:t>
            </a:r>
            <a:r>
              <a:rPr lang="fr-FR" dirty="0"/>
              <a:t> : </a:t>
            </a:r>
            <a:r>
              <a:rPr lang="fr-FR" u="sng" dirty="0">
                <a:hlinkClick r:id="rId4"/>
              </a:rPr>
              <a:t>actee@fnccr.asso.fr</a:t>
            </a:r>
            <a:r>
              <a:rPr lang="fr-FR" dirty="0"/>
              <a:t> </a:t>
            </a:r>
          </a:p>
        </p:txBody>
      </p:sp>
      <p:sp>
        <p:nvSpPr>
          <p:cNvPr id="20" name="Espace réservé du texte 26">
            <a:extLst>
              <a:ext uri="{FF2B5EF4-FFF2-40B4-BE49-F238E27FC236}">
                <a16:creationId xmlns:a16="http://schemas.microsoft.com/office/drawing/2014/main" id="{80E0C26B-B8AB-A04B-8BB5-1F761C468807}"/>
              </a:ext>
            </a:extLst>
          </p:cNvPr>
          <p:cNvSpPr>
            <a:spLocks noGrp="1"/>
          </p:cNvSpPr>
          <p:nvPr>
            <p:ph type="body" sz="quarter" idx="13"/>
          </p:nvPr>
        </p:nvSpPr>
        <p:spPr>
          <a:xfrm>
            <a:off x="3312000" y="180000"/>
            <a:ext cx="5472000" cy="360000"/>
          </a:xfrm>
        </p:spPr>
        <p:txBody>
          <a:bodyPr/>
          <a:lstStyle/>
          <a:p>
            <a:pPr marL="0" indent="0">
              <a:buNone/>
            </a:pPr>
            <a:r>
              <a:rPr lang="fr-FR" dirty="0"/>
              <a:t>2. Les appuis mixtes</a:t>
            </a:r>
          </a:p>
        </p:txBody>
      </p:sp>
    </p:spTree>
    <p:extLst>
      <p:ext uri="{BB962C8B-B14F-4D97-AF65-F5344CB8AC3E}">
        <p14:creationId xmlns:p14="http://schemas.microsoft.com/office/powerpoint/2010/main" val="38625862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a:xfrm>
            <a:off x="2041347" y="792454"/>
            <a:ext cx="4067985" cy="421629"/>
          </a:xfrm>
        </p:spPr>
        <p:txBody>
          <a:bodyPr/>
          <a:lstStyle/>
          <a:p>
            <a:r>
              <a:rPr lang="fr-FR" dirty="0"/>
              <a:t>Le programme ACTEE</a:t>
            </a:r>
          </a:p>
        </p:txBody>
      </p:sp>
      <p:sp>
        <p:nvSpPr>
          <p:cNvPr id="9" name="Espace réservé du texte 8"/>
          <p:cNvSpPr>
            <a:spLocks noGrp="1"/>
          </p:cNvSpPr>
          <p:nvPr>
            <p:ph type="body" sz="quarter" idx="14"/>
          </p:nvPr>
        </p:nvSpPr>
        <p:spPr>
          <a:xfrm>
            <a:off x="385640" y="1928310"/>
            <a:ext cx="2520000" cy="1610687"/>
          </a:xfrm>
        </p:spPr>
        <p:txBody>
          <a:bodyPr/>
          <a:lstStyle/>
          <a:p>
            <a:pPr algn="just"/>
            <a:r>
              <a:rPr lang="fr-FR" sz="1200" b="1" i="1" dirty="0"/>
              <a:t>Pour</a:t>
            </a:r>
            <a:r>
              <a:rPr lang="fr-FR" sz="1200" dirty="0"/>
              <a:t> : Les collectivités territoriales, les EPCI, les syndicats d’énergie, les ALEC…</a:t>
            </a:r>
          </a:p>
          <a:p>
            <a:pPr algn="just"/>
            <a:r>
              <a:rPr lang="fr-FR" sz="1200" b="1" i="1" dirty="0"/>
              <a:t>Proposé par</a:t>
            </a:r>
            <a:r>
              <a:rPr lang="fr-FR" sz="1200" i="1" dirty="0"/>
              <a:t> </a:t>
            </a:r>
            <a:r>
              <a:rPr lang="fr-FR" sz="1200" dirty="0"/>
              <a:t>: La FNCCR (Fédération Nationale des Collectivités </a:t>
            </a:r>
            <a:r>
              <a:rPr lang="fr-FR" sz="1200" dirty="0" err="1"/>
              <a:t>Concédantes</a:t>
            </a:r>
            <a:r>
              <a:rPr lang="fr-FR" sz="1200" dirty="0"/>
              <a:t> et Régies)</a:t>
            </a:r>
          </a:p>
          <a:p>
            <a:pPr algn="just"/>
            <a:r>
              <a:rPr lang="fr-FR" sz="1200" b="1" i="1" dirty="0"/>
              <a:t>Objectif : </a:t>
            </a:r>
            <a:r>
              <a:rPr lang="fr-FR" sz="1200" dirty="0"/>
              <a:t>Accompagner les collectivités dans leur gestion patrimoniale afin d’atteindre des objectifs d’économie d’énergie</a:t>
            </a:r>
            <a:endParaRPr lang="fr-FR" sz="1200" b="1" i="1" dirty="0"/>
          </a:p>
        </p:txBody>
      </p:sp>
      <p:sp>
        <p:nvSpPr>
          <p:cNvPr id="10" name="Espace réservé du texte 9"/>
          <p:cNvSpPr>
            <a:spLocks noGrp="1"/>
          </p:cNvSpPr>
          <p:nvPr>
            <p:ph type="body" sz="quarter" idx="15"/>
          </p:nvPr>
        </p:nvSpPr>
        <p:spPr>
          <a:xfrm>
            <a:off x="3293180" y="1938447"/>
            <a:ext cx="5472000" cy="1687500"/>
          </a:xfrm>
        </p:spPr>
        <p:txBody>
          <a:bodyPr/>
          <a:lstStyle/>
          <a:p>
            <a:pPr algn="just"/>
            <a:r>
              <a:rPr lang="fr-FR" dirty="0"/>
              <a:t>Le rôle de </a:t>
            </a:r>
            <a:r>
              <a:rPr lang="fr-FR" b="1" dirty="0"/>
              <a:t>l’économe de flux </a:t>
            </a:r>
            <a:r>
              <a:rPr lang="fr-FR" dirty="0"/>
              <a:t>est axé en priorité sur les aspects financier, juridique et organisationnel des projets de rénovation énergétique des communes. L’économe de flux assure un </a:t>
            </a:r>
            <a:r>
              <a:rPr lang="fr-FR" b="1" dirty="0"/>
              <a:t>rôle transversal </a:t>
            </a:r>
            <a:r>
              <a:rPr lang="fr-FR" dirty="0"/>
              <a:t>pour aider la collectivité dans laquelle il est engagé à la rénovation énergétique de ses bâtiments. En l’absence de CEP sur le territoire, il peut être amené à traiter également les flux énergétiques. Ainsi, selon les situations, l’économe de flux gère les flux financier et technique des communes bénéficiaires du service. </a:t>
            </a:r>
          </a:p>
          <a:p>
            <a:pPr algn="just"/>
            <a:r>
              <a:rPr lang="fr-FR" dirty="0"/>
              <a:t>Le réseau des économes de flux en France est animé, suivi et géré par la FNCCR qui échange avec eux et qui met en place des ressources, des formations et des outils qui leur permettent de partager leurs retours d’expériences.</a:t>
            </a:r>
          </a:p>
        </p:txBody>
      </p:sp>
      <p:sp>
        <p:nvSpPr>
          <p:cNvPr id="2" name="Espace réservé de la date 1"/>
          <p:cNvSpPr>
            <a:spLocks noGrp="1"/>
          </p:cNvSpPr>
          <p:nvPr>
            <p:ph type="dt" sz="half" idx="10"/>
          </p:nvPr>
        </p:nvSpPr>
        <p:spPr/>
        <p:txBody>
          <a:bodyPr/>
          <a:lstStyle/>
          <a:p>
            <a:pPr algn="r"/>
            <a:r>
              <a:rPr lang="fr-FR" cap="all" dirty="0"/>
              <a:t>27/07/2020</a:t>
            </a:r>
          </a:p>
        </p:txBody>
      </p:sp>
      <p:sp>
        <p:nvSpPr>
          <p:cNvPr id="3" name="Espace réservé du pied de page 2"/>
          <p:cNvSpPr>
            <a:spLocks noGrp="1"/>
          </p:cNvSpPr>
          <p:nvPr>
            <p:ph type="ftr" sz="quarter" idx="11"/>
          </p:nvPr>
        </p:nvSpPr>
        <p:spPr/>
        <p:txBody>
          <a:bodyPr/>
          <a:lstStyle/>
          <a:p>
            <a:r>
              <a:rPr lang="fr-FR" dirty="0"/>
              <a:t>Direction de l’Habitat, de l’Urbanisme et des Paysages</a:t>
            </a:r>
          </a:p>
        </p:txBody>
      </p:sp>
      <p:sp>
        <p:nvSpPr>
          <p:cNvPr id="4" name="Espace réservé du numéro de diapositive 3"/>
          <p:cNvSpPr>
            <a:spLocks noGrp="1"/>
          </p:cNvSpPr>
          <p:nvPr>
            <p:ph type="sldNum" sz="quarter" idx="12"/>
          </p:nvPr>
        </p:nvSpPr>
        <p:spPr/>
        <p:txBody>
          <a:bodyPr/>
          <a:lstStyle/>
          <a:p>
            <a:fld id="{733122C9-A0B9-462F-8757-0847AD287B63}" type="slidenum">
              <a:rPr lang="fr-FR" smtClean="0"/>
              <a:pPr/>
              <a:t>13</a:t>
            </a:fld>
            <a:endParaRPr lang="fr-FR" dirty="0"/>
          </a:p>
        </p:txBody>
      </p:sp>
      <p:pic>
        <p:nvPicPr>
          <p:cNvPr id="15" name="Image 14" descr="Une image contenant dessin&#10;&#10;Description générée automatiquement">
            <a:extLst>
              <a:ext uri="{FF2B5EF4-FFF2-40B4-BE49-F238E27FC236}">
                <a16:creationId xmlns:a16="http://schemas.microsoft.com/office/drawing/2014/main" id="{00732ABE-B7D5-EB4C-8B6B-BFC6970554B9}"/>
              </a:ext>
            </a:extLst>
          </p:cNvPr>
          <p:cNvPicPr/>
          <p:nvPr/>
        </p:nvPicPr>
        <p:blipFill rotWithShape="1">
          <a:blip r:embed="rId2" cstate="print">
            <a:extLst>
              <a:ext uri="{28A0092B-C50C-407E-A947-70E740481C1C}">
                <a14:useLocalDpi xmlns:a14="http://schemas.microsoft.com/office/drawing/2010/main" val="0"/>
              </a:ext>
            </a:extLst>
          </a:blip>
          <a:srcRect l="4546" r="5278"/>
          <a:stretch/>
        </p:blipFill>
        <p:spPr bwMode="auto">
          <a:xfrm>
            <a:off x="349627" y="764530"/>
            <a:ext cx="1609797" cy="477479"/>
          </a:xfrm>
          <a:prstGeom prst="rect">
            <a:avLst/>
          </a:prstGeom>
          <a:ln>
            <a:noFill/>
          </a:ln>
          <a:extLst>
            <a:ext uri="{53640926-AAD7-44D8-BBD7-CCE9431645EC}">
              <a14:shadowObscured xmlns:a14="http://schemas.microsoft.com/office/drawing/2010/main"/>
            </a:ext>
          </a:extLst>
        </p:spPr>
      </p:pic>
      <p:sp>
        <p:nvSpPr>
          <p:cNvPr id="16" name="Titre 6">
            <a:extLst>
              <a:ext uri="{FF2B5EF4-FFF2-40B4-BE49-F238E27FC236}">
                <a16:creationId xmlns:a16="http://schemas.microsoft.com/office/drawing/2014/main" id="{1BEA665A-F452-664D-8CD5-8CF948733121}"/>
              </a:ext>
            </a:extLst>
          </p:cNvPr>
          <p:cNvSpPr txBox="1">
            <a:spLocks/>
          </p:cNvSpPr>
          <p:nvPr/>
        </p:nvSpPr>
        <p:spPr bwMode="gray">
          <a:xfrm>
            <a:off x="2473395" y="1183070"/>
            <a:ext cx="4067985" cy="269229"/>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550" b="1" kern="1200">
                <a:solidFill>
                  <a:schemeClr val="tx1"/>
                </a:solidFill>
                <a:latin typeface="+mj-lt"/>
                <a:ea typeface="+mj-ea"/>
                <a:cs typeface="+mj-cs"/>
              </a:defRPr>
            </a:lvl1pPr>
          </a:lstStyle>
          <a:p>
            <a:r>
              <a:rPr lang="fr-FR" sz="1600" b="0" dirty="0"/>
              <a:t>L’économe de flux ACTEE</a:t>
            </a:r>
          </a:p>
        </p:txBody>
      </p:sp>
      <p:sp>
        <p:nvSpPr>
          <p:cNvPr id="13" name="Espace réservé du texte 10">
            <a:extLst>
              <a:ext uri="{FF2B5EF4-FFF2-40B4-BE49-F238E27FC236}">
                <a16:creationId xmlns:a16="http://schemas.microsoft.com/office/drawing/2014/main" id="{D157CCC0-C94B-E844-B76D-FC3A99C93747}"/>
              </a:ext>
            </a:extLst>
          </p:cNvPr>
          <p:cNvSpPr txBox="1">
            <a:spLocks/>
          </p:cNvSpPr>
          <p:nvPr/>
        </p:nvSpPr>
        <p:spPr bwMode="gray">
          <a:xfrm>
            <a:off x="480060" y="4225298"/>
            <a:ext cx="8424000" cy="423930"/>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spcAft>
                <a:spcPts val="500"/>
              </a:spcAft>
              <a:buFont typeface="Arial" pitchFamily="34" charset="0"/>
              <a:buNone/>
              <a:defRPr sz="1050" b="0" kern="1200">
                <a:solidFill>
                  <a:schemeClr val="tx1"/>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baseline="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b="1" i="1" dirty="0"/>
              <a:t>Pour en savoir plus </a:t>
            </a:r>
            <a:r>
              <a:rPr lang="fr-FR" dirty="0"/>
              <a:t>: </a:t>
            </a:r>
            <a:r>
              <a:rPr lang="fr-FR" u="sng" dirty="0">
                <a:hlinkClick r:id="rId3"/>
              </a:rPr>
              <a:t>https://www.programme-cee-actee.fr</a:t>
            </a:r>
            <a:endParaRPr lang="fr-FR" dirty="0"/>
          </a:p>
          <a:p>
            <a:r>
              <a:rPr lang="fr-FR" b="1" i="1" dirty="0"/>
              <a:t>Contact</a:t>
            </a:r>
            <a:r>
              <a:rPr lang="fr-FR" dirty="0"/>
              <a:t> : </a:t>
            </a:r>
            <a:r>
              <a:rPr lang="fr-FR" u="sng" dirty="0">
                <a:hlinkClick r:id="rId4"/>
              </a:rPr>
              <a:t>actee@fnccr.asso.fr</a:t>
            </a:r>
            <a:r>
              <a:rPr lang="fr-FR" dirty="0"/>
              <a:t> </a:t>
            </a:r>
          </a:p>
        </p:txBody>
      </p:sp>
      <p:sp>
        <p:nvSpPr>
          <p:cNvPr id="19" name="Espace réservé du texte 26">
            <a:extLst>
              <a:ext uri="{FF2B5EF4-FFF2-40B4-BE49-F238E27FC236}">
                <a16:creationId xmlns:a16="http://schemas.microsoft.com/office/drawing/2014/main" id="{5D34CD4E-BC19-C74E-93F8-FB6B95A72268}"/>
              </a:ext>
            </a:extLst>
          </p:cNvPr>
          <p:cNvSpPr>
            <a:spLocks noGrp="1"/>
          </p:cNvSpPr>
          <p:nvPr>
            <p:ph type="body" sz="quarter" idx="13"/>
          </p:nvPr>
        </p:nvSpPr>
        <p:spPr>
          <a:xfrm>
            <a:off x="3312000" y="180000"/>
            <a:ext cx="5472000" cy="360000"/>
          </a:xfrm>
        </p:spPr>
        <p:txBody>
          <a:bodyPr/>
          <a:lstStyle/>
          <a:p>
            <a:pPr marL="0" indent="0">
              <a:buNone/>
            </a:pPr>
            <a:r>
              <a:rPr lang="fr-FR" dirty="0"/>
              <a:t>2. Les appuis mixtes</a:t>
            </a:r>
          </a:p>
        </p:txBody>
      </p:sp>
    </p:spTree>
    <p:extLst>
      <p:ext uri="{BB962C8B-B14F-4D97-AF65-F5344CB8AC3E}">
        <p14:creationId xmlns:p14="http://schemas.microsoft.com/office/powerpoint/2010/main" val="3082648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texte 8"/>
          <p:cNvSpPr>
            <a:spLocks noGrp="1"/>
          </p:cNvSpPr>
          <p:nvPr>
            <p:ph type="body" sz="quarter" idx="14"/>
          </p:nvPr>
        </p:nvSpPr>
        <p:spPr>
          <a:xfrm>
            <a:off x="480060" y="1766465"/>
            <a:ext cx="2520000" cy="1610687"/>
          </a:xfrm>
        </p:spPr>
        <p:txBody>
          <a:bodyPr/>
          <a:lstStyle/>
          <a:p>
            <a:pPr algn="just"/>
            <a:r>
              <a:rPr lang="fr-FR" sz="1200" b="1" i="1" dirty="0"/>
              <a:t>Pour</a:t>
            </a:r>
            <a:r>
              <a:rPr lang="fr-FR" sz="1200" dirty="0"/>
              <a:t> : Les collectivités territoriales, les EPCI, les syndicats d’énergie, les ALEC…</a:t>
            </a:r>
          </a:p>
          <a:p>
            <a:pPr algn="just"/>
            <a:r>
              <a:rPr lang="fr-FR" sz="1200" b="1" i="1" dirty="0"/>
              <a:t>Proposé par</a:t>
            </a:r>
            <a:r>
              <a:rPr lang="fr-FR" sz="1200" i="1" dirty="0"/>
              <a:t> </a:t>
            </a:r>
            <a:r>
              <a:rPr lang="fr-FR" sz="1200" dirty="0"/>
              <a:t>: La FNCCR (Fédération Nationale des Collectivités </a:t>
            </a:r>
            <a:r>
              <a:rPr lang="fr-FR" sz="1200" dirty="0" err="1"/>
              <a:t>Concédantes</a:t>
            </a:r>
            <a:r>
              <a:rPr lang="fr-FR" sz="1200" dirty="0"/>
              <a:t> et Régies)</a:t>
            </a:r>
          </a:p>
          <a:p>
            <a:pPr algn="just"/>
            <a:r>
              <a:rPr lang="fr-FR" sz="1200" b="1" i="1" dirty="0"/>
              <a:t>Objectif : </a:t>
            </a:r>
            <a:r>
              <a:rPr lang="fr-FR" sz="1200" dirty="0"/>
              <a:t>Établir un contact direct entre les collectivités et la FNCCR pour répondre rapidement à leurs interrogations dans les domaines technique, juridique et économique</a:t>
            </a:r>
            <a:endParaRPr lang="fr-FR" sz="1200" b="1" i="1" dirty="0"/>
          </a:p>
        </p:txBody>
      </p:sp>
      <p:sp>
        <p:nvSpPr>
          <p:cNvPr id="10" name="Espace réservé du texte 9"/>
          <p:cNvSpPr>
            <a:spLocks noGrp="1"/>
          </p:cNvSpPr>
          <p:nvPr>
            <p:ph type="body" sz="quarter" idx="15"/>
          </p:nvPr>
        </p:nvSpPr>
        <p:spPr>
          <a:xfrm>
            <a:off x="3312000" y="2095369"/>
            <a:ext cx="5472000" cy="1221059"/>
          </a:xfrm>
        </p:spPr>
        <p:txBody>
          <a:bodyPr/>
          <a:lstStyle/>
          <a:p>
            <a:pPr algn="just"/>
            <a:r>
              <a:rPr lang="fr-FR" dirty="0"/>
              <a:t>La FNCCR propose aux collectivités une cellule de soutien qui vise à répondre rapidement aux interrogations via un numéro/mail dédié, que ces questions relèvent du domaine technique, juridique ou économique. Les questions seront traitées en plusieurs niveaux d’analyse, qui correspondront à la technicité de la question et le temps de réponse nécessaire.</a:t>
            </a:r>
          </a:p>
          <a:p>
            <a:pPr algn="just"/>
            <a:r>
              <a:rPr lang="fr-FR" dirty="0"/>
              <a:t>Il n’est </a:t>
            </a:r>
            <a:r>
              <a:rPr lang="fr-FR" b="1" dirty="0"/>
              <a:t>pas nécessaire </a:t>
            </a:r>
            <a:r>
              <a:rPr lang="fr-FR" dirty="0"/>
              <a:t>d’être lauréat du programme ACTEE pour bénéficier de cette cellule de soutien. </a:t>
            </a:r>
          </a:p>
          <a:p>
            <a:pPr algn="just"/>
            <a:endParaRPr lang="fr-FR" dirty="0"/>
          </a:p>
        </p:txBody>
      </p:sp>
      <p:sp>
        <p:nvSpPr>
          <p:cNvPr id="2" name="Espace réservé de la date 1"/>
          <p:cNvSpPr>
            <a:spLocks noGrp="1"/>
          </p:cNvSpPr>
          <p:nvPr>
            <p:ph type="dt" sz="half" idx="10"/>
          </p:nvPr>
        </p:nvSpPr>
        <p:spPr/>
        <p:txBody>
          <a:bodyPr/>
          <a:lstStyle/>
          <a:p>
            <a:pPr algn="r"/>
            <a:r>
              <a:rPr lang="fr-FR" cap="all" dirty="0"/>
              <a:t>27/07/2020</a:t>
            </a:r>
          </a:p>
        </p:txBody>
      </p:sp>
      <p:sp>
        <p:nvSpPr>
          <p:cNvPr id="3" name="Espace réservé du pied de page 2"/>
          <p:cNvSpPr>
            <a:spLocks noGrp="1"/>
          </p:cNvSpPr>
          <p:nvPr>
            <p:ph type="ftr" sz="quarter" idx="11"/>
          </p:nvPr>
        </p:nvSpPr>
        <p:spPr/>
        <p:txBody>
          <a:bodyPr/>
          <a:lstStyle/>
          <a:p>
            <a:r>
              <a:rPr lang="fr-FR" dirty="0"/>
              <a:t>Direction de l’Habitat, de l’Urbanisme et des Paysages</a:t>
            </a:r>
          </a:p>
        </p:txBody>
      </p:sp>
      <p:sp>
        <p:nvSpPr>
          <p:cNvPr id="4" name="Espace réservé du numéro de diapositive 3"/>
          <p:cNvSpPr>
            <a:spLocks noGrp="1"/>
          </p:cNvSpPr>
          <p:nvPr>
            <p:ph type="sldNum" sz="quarter" idx="12"/>
          </p:nvPr>
        </p:nvSpPr>
        <p:spPr/>
        <p:txBody>
          <a:bodyPr/>
          <a:lstStyle/>
          <a:p>
            <a:fld id="{733122C9-A0B9-462F-8757-0847AD287B63}" type="slidenum">
              <a:rPr lang="fr-FR" smtClean="0"/>
              <a:pPr/>
              <a:t>14</a:t>
            </a:fld>
            <a:endParaRPr lang="fr-FR" dirty="0"/>
          </a:p>
        </p:txBody>
      </p:sp>
      <p:sp>
        <p:nvSpPr>
          <p:cNvPr id="14" name="Titre 6">
            <a:extLst>
              <a:ext uri="{FF2B5EF4-FFF2-40B4-BE49-F238E27FC236}">
                <a16:creationId xmlns:a16="http://schemas.microsoft.com/office/drawing/2014/main" id="{81A8F16F-DF94-3A42-B725-DE224197AC92}"/>
              </a:ext>
            </a:extLst>
          </p:cNvPr>
          <p:cNvSpPr>
            <a:spLocks noGrp="1"/>
          </p:cNvSpPr>
          <p:nvPr>
            <p:ph type="title"/>
          </p:nvPr>
        </p:nvSpPr>
        <p:spPr>
          <a:xfrm>
            <a:off x="2041347" y="792454"/>
            <a:ext cx="4067985" cy="421629"/>
          </a:xfrm>
        </p:spPr>
        <p:txBody>
          <a:bodyPr/>
          <a:lstStyle/>
          <a:p>
            <a:r>
              <a:rPr lang="fr-FR" dirty="0"/>
              <a:t>Le programme ACTEE</a:t>
            </a:r>
          </a:p>
        </p:txBody>
      </p:sp>
      <p:pic>
        <p:nvPicPr>
          <p:cNvPr id="17" name="Image 16" descr="Une image contenant dessin&#10;&#10;Description générée automatiquement">
            <a:extLst>
              <a:ext uri="{FF2B5EF4-FFF2-40B4-BE49-F238E27FC236}">
                <a16:creationId xmlns:a16="http://schemas.microsoft.com/office/drawing/2014/main" id="{ECE3BDAA-EA70-0C4F-9519-71D9BD1B507B}"/>
              </a:ext>
            </a:extLst>
          </p:cNvPr>
          <p:cNvPicPr/>
          <p:nvPr/>
        </p:nvPicPr>
        <p:blipFill rotWithShape="1">
          <a:blip r:embed="rId2" cstate="print">
            <a:extLst>
              <a:ext uri="{28A0092B-C50C-407E-A947-70E740481C1C}">
                <a14:useLocalDpi xmlns:a14="http://schemas.microsoft.com/office/drawing/2010/main" val="0"/>
              </a:ext>
            </a:extLst>
          </a:blip>
          <a:srcRect l="4546" r="5278"/>
          <a:stretch/>
        </p:blipFill>
        <p:spPr bwMode="auto">
          <a:xfrm>
            <a:off x="349627" y="764530"/>
            <a:ext cx="1609797" cy="477479"/>
          </a:xfrm>
          <a:prstGeom prst="rect">
            <a:avLst/>
          </a:prstGeom>
          <a:ln>
            <a:noFill/>
          </a:ln>
          <a:extLst>
            <a:ext uri="{53640926-AAD7-44D8-BBD7-CCE9431645EC}">
              <a14:shadowObscured xmlns:a14="http://schemas.microsoft.com/office/drawing/2010/main"/>
            </a:ext>
          </a:extLst>
        </p:spPr>
      </p:pic>
      <p:sp>
        <p:nvSpPr>
          <p:cNvPr id="18" name="Titre 6">
            <a:extLst>
              <a:ext uri="{FF2B5EF4-FFF2-40B4-BE49-F238E27FC236}">
                <a16:creationId xmlns:a16="http://schemas.microsoft.com/office/drawing/2014/main" id="{FF7A32E5-5084-AE42-9B01-F9150B0E4EBC}"/>
              </a:ext>
            </a:extLst>
          </p:cNvPr>
          <p:cNvSpPr txBox="1">
            <a:spLocks/>
          </p:cNvSpPr>
          <p:nvPr/>
        </p:nvSpPr>
        <p:spPr bwMode="gray">
          <a:xfrm>
            <a:off x="2473395" y="1183070"/>
            <a:ext cx="4067985" cy="269229"/>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550" b="1" kern="1200">
                <a:solidFill>
                  <a:schemeClr val="tx1"/>
                </a:solidFill>
                <a:latin typeface="+mj-lt"/>
                <a:ea typeface="+mj-ea"/>
                <a:cs typeface="+mj-cs"/>
              </a:defRPr>
            </a:lvl1pPr>
          </a:lstStyle>
          <a:p>
            <a:r>
              <a:rPr lang="fr-FR" sz="1600" b="0" dirty="0"/>
              <a:t>La cellule de soutien ACTEE</a:t>
            </a:r>
          </a:p>
        </p:txBody>
      </p:sp>
      <p:sp>
        <p:nvSpPr>
          <p:cNvPr id="15" name="Espace réservé du texte 10">
            <a:extLst>
              <a:ext uri="{FF2B5EF4-FFF2-40B4-BE49-F238E27FC236}">
                <a16:creationId xmlns:a16="http://schemas.microsoft.com/office/drawing/2014/main" id="{98CC8325-CA6B-1F47-B444-FE926202D454}"/>
              </a:ext>
            </a:extLst>
          </p:cNvPr>
          <p:cNvSpPr txBox="1">
            <a:spLocks/>
          </p:cNvSpPr>
          <p:nvPr/>
        </p:nvSpPr>
        <p:spPr bwMode="gray">
          <a:xfrm>
            <a:off x="480060" y="4225298"/>
            <a:ext cx="8424000" cy="423930"/>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spcAft>
                <a:spcPts val="500"/>
              </a:spcAft>
              <a:buFont typeface="Arial" pitchFamily="34" charset="0"/>
              <a:buNone/>
              <a:defRPr sz="1050" b="0" kern="1200">
                <a:solidFill>
                  <a:schemeClr val="tx1"/>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baseline="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b="1" i="1" dirty="0"/>
              <a:t>Pour en savoir plus </a:t>
            </a:r>
            <a:r>
              <a:rPr lang="fr-FR" dirty="0"/>
              <a:t>: </a:t>
            </a:r>
            <a:r>
              <a:rPr lang="fr-FR" u="sng" dirty="0">
                <a:hlinkClick r:id="rId3"/>
              </a:rPr>
              <a:t>https://www.programme-cee-actee.fr</a:t>
            </a:r>
            <a:endParaRPr lang="fr-FR" dirty="0"/>
          </a:p>
          <a:p>
            <a:r>
              <a:rPr lang="fr-FR" b="1" i="1" dirty="0"/>
              <a:t>Contact</a:t>
            </a:r>
            <a:r>
              <a:rPr lang="fr-FR" dirty="0"/>
              <a:t> : </a:t>
            </a:r>
            <a:r>
              <a:rPr lang="fr-FR" u="sng" dirty="0">
                <a:hlinkClick r:id="rId4"/>
              </a:rPr>
              <a:t>actee@fnccr.asso.fr</a:t>
            </a:r>
            <a:r>
              <a:rPr lang="fr-FR" dirty="0"/>
              <a:t> </a:t>
            </a:r>
          </a:p>
        </p:txBody>
      </p:sp>
      <p:sp>
        <p:nvSpPr>
          <p:cNvPr id="20" name="Espace réservé du texte 26">
            <a:extLst>
              <a:ext uri="{FF2B5EF4-FFF2-40B4-BE49-F238E27FC236}">
                <a16:creationId xmlns:a16="http://schemas.microsoft.com/office/drawing/2014/main" id="{DFFA7D96-4409-4C4C-8599-781C30A9E1E5}"/>
              </a:ext>
            </a:extLst>
          </p:cNvPr>
          <p:cNvSpPr>
            <a:spLocks noGrp="1"/>
          </p:cNvSpPr>
          <p:nvPr>
            <p:ph type="body" sz="quarter" idx="13"/>
          </p:nvPr>
        </p:nvSpPr>
        <p:spPr>
          <a:xfrm>
            <a:off x="3312000" y="180000"/>
            <a:ext cx="5472000" cy="360000"/>
          </a:xfrm>
        </p:spPr>
        <p:txBody>
          <a:bodyPr/>
          <a:lstStyle/>
          <a:p>
            <a:pPr marL="0" indent="0">
              <a:buNone/>
            </a:pPr>
            <a:r>
              <a:rPr lang="fr-FR" dirty="0"/>
              <a:t>2. Les appuis mixtes</a:t>
            </a:r>
          </a:p>
        </p:txBody>
      </p:sp>
    </p:spTree>
    <p:extLst>
      <p:ext uri="{BB962C8B-B14F-4D97-AF65-F5344CB8AC3E}">
        <p14:creationId xmlns:p14="http://schemas.microsoft.com/office/powerpoint/2010/main" val="14371849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texte 8"/>
          <p:cNvSpPr>
            <a:spLocks noGrp="1"/>
          </p:cNvSpPr>
          <p:nvPr>
            <p:ph type="body" sz="quarter" idx="14"/>
          </p:nvPr>
        </p:nvSpPr>
        <p:spPr>
          <a:xfrm>
            <a:off x="467544" y="2000084"/>
            <a:ext cx="2520000" cy="1610687"/>
          </a:xfrm>
        </p:spPr>
        <p:txBody>
          <a:bodyPr/>
          <a:lstStyle/>
          <a:p>
            <a:pPr algn="just"/>
            <a:r>
              <a:rPr lang="fr-FR" sz="1200" b="1" i="1" dirty="0"/>
              <a:t>Pour</a:t>
            </a:r>
            <a:r>
              <a:rPr lang="fr-FR" sz="1200" dirty="0"/>
              <a:t> : Les collectivités territoriales, les EPCI, les syndicats d’énergie, les ALEC…</a:t>
            </a:r>
          </a:p>
          <a:p>
            <a:pPr algn="just"/>
            <a:r>
              <a:rPr lang="fr-FR" sz="1200" b="1" i="1" dirty="0"/>
              <a:t>Proposé par</a:t>
            </a:r>
            <a:r>
              <a:rPr lang="fr-FR" sz="1200" i="1" dirty="0"/>
              <a:t> </a:t>
            </a:r>
            <a:r>
              <a:rPr lang="fr-FR" sz="1200" dirty="0"/>
              <a:t>: La FNCCR (Fédération Nationale des Collectivités </a:t>
            </a:r>
            <a:r>
              <a:rPr lang="fr-FR" sz="1200" dirty="0" err="1"/>
              <a:t>Concédantes</a:t>
            </a:r>
            <a:r>
              <a:rPr lang="fr-FR" sz="1200" dirty="0"/>
              <a:t> et Régies)</a:t>
            </a:r>
          </a:p>
          <a:p>
            <a:pPr algn="just"/>
            <a:r>
              <a:rPr lang="fr-FR" sz="1200" b="1" i="1" dirty="0"/>
              <a:t>Objectif : </a:t>
            </a:r>
            <a:r>
              <a:rPr lang="fr-FR" sz="1200" dirty="0"/>
              <a:t>Connaître les actions à mener sur les bâtiments et les pistes d’économies d’énergie</a:t>
            </a:r>
            <a:endParaRPr lang="fr-FR" sz="1200" b="1" i="1" dirty="0"/>
          </a:p>
        </p:txBody>
      </p:sp>
      <p:sp>
        <p:nvSpPr>
          <p:cNvPr id="10" name="Espace réservé du texte 9"/>
          <p:cNvSpPr>
            <a:spLocks noGrp="1"/>
          </p:cNvSpPr>
          <p:nvPr>
            <p:ph type="body" sz="quarter" idx="15"/>
          </p:nvPr>
        </p:nvSpPr>
        <p:spPr>
          <a:xfrm>
            <a:off x="3312000" y="2228269"/>
            <a:ext cx="5472000" cy="1221059"/>
          </a:xfrm>
        </p:spPr>
        <p:txBody>
          <a:bodyPr/>
          <a:lstStyle/>
          <a:p>
            <a:pPr algn="just"/>
            <a:r>
              <a:rPr lang="fr-FR" dirty="0"/>
              <a:t>Le simulateur développé a pour but, à partir d’un nombre très réduit d’informations, de proposer au porteur de projet un certain nombre d’actions de rénovation énergétique. En combinant un grand nombre d’informations sur des opérations déjà menées, il permet d’apporter une première analyse, dans une logique de </a:t>
            </a:r>
            <a:r>
              <a:rPr lang="fr-FR" b="1" dirty="0"/>
              <a:t>préfaisabilité</a:t>
            </a:r>
            <a:r>
              <a:rPr lang="fr-FR" dirty="0"/>
              <a:t>, permettant de mieux faciliter l’approfondissement des mesures à mener en lançant des études de faisabilité. </a:t>
            </a:r>
          </a:p>
        </p:txBody>
      </p:sp>
      <p:sp>
        <p:nvSpPr>
          <p:cNvPr id="2" name="Espace réservé de la date 1"/>
          <p:cNvSpPr>
            <a:spLocks noGrp="1"/>
          </p:cNvSpPr>
          <p:nvPr>
            <p:ph type="dt" sz="half" idx="10"/>
          </p:nvPr>
        </p:nvSpPr>
        <p:spPr/>
        <p:txBody>
          <a:bodyPr/>
          <a:lstStyle/>
          <a:p>
            <a:pPr algn="r"/>
            <a:r>
              <a:rPr lang="fr-FR" cap="all" dirty="0"/>
              <a:t>27/07/2020</a:t>
            </a:r>
          </a:p>
        </p:txBody>
      </p:sp>
      <p:sp>
        <p:nvSpPr>
          <p:cNvPr id="3" name="Espace réservé du pied de page 2"/>
          <p:cNvSpPr>
            <a:spLocks noGrp="1"/>
          </p:cNvSpPr>
          <p:nvPr>
            <p:ph type="ftr" sz="quarter" idx="11"/>
          </p:nvPr>
        </p:nvSpPr>
        <p:spPr/>
        <p:txBody>
          <a:bodyPr/>
          <a:lstStyle/>
          <a:p>
            <a:r>
              <a:rPr lang="fr-FR" dirty="0"/>
              <a:t>Direction de l’Habitat, de l’Urbanisme et des Paysages</a:t>
            </a:r>
          </a:p>
        </p:txBody>
      </p:sp>
      <p:sp>
        <p:nvSpPr>
          <p:cNvPr id="4" name="Espace réservé du numéro de diapositive 3"/>
          <p:cNvSpPr>
            <a:spLocks noGrp="1"/>
          </p:cNvSpPr>
          <p:nvPr>
            <p:ph type="sldNum" sz="quarter" idx="12"/>
          </p:nvPr>
        </p:nvSpPr>
        <p:spPr/>
        <p:txBody>
          <a:bodyPr/>
          <a:lstStyle/>
          <a:p>
            <a:fld id="{733122C9-A0B9-462F-8757-0847AD287B63}" type="slidenum">
              <a:rPr lang="fr-FR" smtClean="0"/>
              <a:pPr/>
              <a:t>15</a:t>
            </a:fld>
            <a:endParaRPr lang="fr-FR" dirty="0"/>
          </a:p>
        </p:txBody>
      </p:sp>
      <p:sp>
        <p:nvSpPr>
          <p:cNvPr id="14" name="Titre 6">
            <a:extLst>
              <a:ext uri="{FF2B5EF4-FFF2-40B4-BE49-F238E27FC236}">
                <a16:creationId xmlns:a16="http://schemas.microsoft.com/office/drawing/2014/main" id="{81A8F16F-DF94-3A42-B725-DE224197AC92}"/>
              </a:ext>
            </a:extLst>
          </p:cNvPr>
          <p:cNvSpPr>
            <a:spLocks noGrp="1"/>
          </p:cNvSpPr>
          <p:nvPr>
            <p:ph type="title"/>
          </p:nvPr>
        </p:nvSpPr>
        <p:spPr>
          <a:xfrm>
            <a:off x="2041347" y="792454"/>
            <a:ext cx="4067985" cy="421629"/>
          </a:xfrm>
        </p:spPr>
        <p:txBody>
          <a:bodyPr/>
          <a:lstStyle/>
          <a:p>
            <a:r>
              <a:rPr lang="fr-FR" dirty="0"/>
              <a:t>Le programme ACTEE</a:t>
            </a:r>
          </a:p>
        </p:txBody>
      </p:sp>
      <p:pic>
        <p:nvPicPr>
          <p:cNvPr id="17" name="Image 16" descr="Une image contenant dessin&#10;&#10;Description générée automatiquement">
            <a:extLst>
              <a:ext uri="{FF2B5EF4-FFF2-40B4-BE49-F238E27FC236}">
                <a16:creationId xmlns:a16="http://schemas.microsoft.com/office/drawing/2014/main" id="{ECE3BDAA-EA70-0C4F-9519-71D9BD1B507B}"/>
              </a:ext>
            </a:extLst>
          </p:cNvPr>
          <p:cNvPicPr/>
          <p:nvPr/>
        </p:nvPicPr>
        <p:blipFill rotWithShape="1">
          <a:blip r:embed="rId2" cstate="print">
            <a:extLst>
              <a:ext uri="{28A0092B-C50C-407E-A947-70E740481C1C}">
                <a14:useLocalDpi xmlns:a14="http://schemas.microsoft.com/office/drawing/2010/main" val="0"/>
              </a:ext>
            </a:extLst>
          </a:blip>
          <a:srcRect l="4546" r="5278"/>
          <a:stretch/>
        </p:blipFill>
        <p:spPr bwMode="auto">
          <a:xfrm>
            <a:off x="349627" y="764530"/>
            <a:ext cx="1609797" cy="477479"/>
          </a:xfrm>
          <a:prstGeom prst="rect">
            <a:avLst/>
          </a:prstGeom>
          <a:ln>
            <a:noFill/>
          </a:ln>
          <a:extLst>
            <a:ext uri="{53640926-AAD7-44D8-BBD7-CCE9431645EC}">
              <a14:shadowObscured xmlns:a14="http://schemas.microsoft.com/office/drawing/2010/main"/>
            </a:ext>
          </a:extLst>
        </p:spPr>
      </p:pic>
      <p:sp>
        <p:nvSpPr>
          <p:cNvPr id="18" name="Titre 6">
            <a:extLst>
              <a:ext uri="{FF2B5EF4-FFF2-40B4-BE49-F238E27FC236}">
                <a16:creationId xmlns:a16="http://schemas.microsoft.com/office/drawing/2014/main" id="{FF7A32E5-5084-AE42-9B01-F9150B0E4EBC}"/>
              </a:ext>
            </a:extLst>
          </p:cNvPr>
          <p:cNvSpPr txBox="1">
            <a:spLocks/>
          </p:cNvSpPr>
          <p:nvPr/>
        </p:nvSpPr>
        <p:spPr bwMode="gray">
          <a:xfrm>
            <a:off x="2473395" y="1183070"/>
            <a:ext cx="4067985" cy="269229"/>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550" b="1" kern="1200">
                <a:solidFill>
                  <a:schemeClr val="tx1"/>
                </a:solidFill>
                <a:latin typeface="+mj-lt"/>
                <a:ea typeface="+mj-ea"/>
                <a:cs typeface="+mj-cs"/>
              </a:defRPr>
            </a:lvl1pPr>
          </a:lstStyle>
          <a:p>
            <a:r>
              <a:rPr lang="fr-FR" sz="1600" b="0" dirty="0"/>
              <a:t>Le simulateur ACTEE</a:t>
            </a:r>
          </a:p>
        </p:txBody>
      </p:sp>
      <p:sp>
        <p:nvSpPr>
          <p:cNvPr id="15" name="Espace réservé du texte 10">
            <a:extLst>
              <a:ext uri="{FF2B5EF4-FFF2-40B4-BE49-F238E27FC236}">
                <a16:creationId xmlns:a16="http://schemas.microsoft.com/office/drawing/2014/main" id="{ED30DED9-211D-F04E-A23D-2A370EC3958B}"/>
              </a:ext>
            </a:extLst>
          </p:cNvPr>
          <p:cNvSpPr txBox="1">
            <a:spLocks/>
          </p:cNvSpPr>
          <p:nvPr/>
        </p:nvSpPr>
        <p:spPr bwMode="gray">
          <a:xfrm>
            <a:off x="480060" y="4225298"/>
            <a:ext cx="8424000" cy="423930"/>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spcAft>
                <a:spcPts val="500"/>
              </a:spcAft>
              <a:buFont typeface="Arial" pitchFamily="34" charset="0"/>
              <a:buNone/>
              <a:defRPr sz="1050" b="0" kern="1200">
                <a:solidFill>
                  <a:schemeClr val="tx1"/>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baseline="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b="1" i="1" dirty="0"/>
              <a:t>Pour en savoir plus </a:t>
            </a:r>
            <a:r>
              <a:rPr lang="fr-FR" dirty="0"/>
              <a:t>: </a:t>
            </a:r>
            <a:r>
              <a:rPr lang="fr-FR" u="sng" dirty="0">
                <a:hlinkClick r:id="rId3"/>
              </a:rPr>
              <a:t>https://www.programme-cee-actee.fr</a:t>
            </a:r>
            <a:endParaRPr lang="fr-FR" dirty="0"/>
          </a:p>
          <a:p>
            <a:r>
              <a:rPr lang="fr-FR" b="1" i="1" dirty="0"/>
              <a:t>Contact</a:t>
            </a:r>
            <a:r>
              <a:rPr lang="fr-FR" dirty="0"/>
              <a:t> : </a:t>
            </a:r>
            <a:r>
              <a:rPr lang="fr-FR" u="sng" dirty="0">
                <a:hlinkClick r:id="rId4"/>
              </a:rPr>
              <a:t>actee@fnccr.asso.fr</a:t>
            </a:r>
            <a:r>
              <a:rPr lang="fr-FR" dirty="0"/>
              <a:t> </a:t>
            </a:r>
          </a:p>
        </p:txBody>
      </p:sp>
      <p:sp>
        <p:nvSpPr>
          <p:cNvPr id="20" name="Espace réservé du texte 26">
            <a:extLst>
              <a:ext uri="{FF2B5EF4-FFF2-40B4-BE49-F238E27FC236}">
                <a16:creationId xmlns:a16="http://schemas.microsoft.com/office/drawing/2014/main" id="{85822378-C63C-FA45-BF22-1B3611E68645}"/>
              </a:ext>
            </a:extLst>
          </p:cNvPr>
          <p:cNvSpPr>
            <a:spLocks noGrp="1"/>
          </p:cNvSpPr>
          <p:nvPr>
            <p:ph type="body" sz="quarter" idx="13"/>
          </p:nvPr>
        </p:nvSpPr>
        <p:spPr>
          <a:xfrm>
            <a:off x="3312000" y="180000"/>
            <a:ext cx="5472000" cy="360000"/>
          </a:xfrm>
        </p:spPr>
        <p:txBody>
          <a:bodyPr/>
          <a:lstStyle/>
          <a:p>
            <a:pPr marL="0" indent="0">
              <a:buNone/>
            </a:pPr>
            <a:r>
              <a:rPr lang="fr-FR" dirty="0"/>
              <a:t>2. Les appuis mixtes</a:t>
            </a:r>
          </a:p>
        </p:txBody>
      </p:sp>
    </p:spTree>
    <p:extLst>
      <p:ext uri="{BB962C8B-B14F-4D97-AF65-F5344CB8AC3E}">
        <p14:creationId xmlns:p14="http://schemas.microsoft.com/office/powerpoint/2010/main" val="4496513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 la date 2">
            <a:extLst>
              <a:ext uri="{FF2B5EF4-FFF2-40B4-BE49-F238E27FC236}">
                <a16:creationId xmlns:a16="http://schemas.microsoft.com/office/drawing/2014/main" id="{B257A8D8-EEF4-9749-B8CF-93C777F930F1}"/>
              </a:ext>
            </a:extLst>
          </p:cNvPr>
          <p:cNvSpPr>
            <a:spLocks noGrp="1"/>
          </p:cNvSpPr>
          <p:nvPr>
            <p:ph type="dt" sz="half" idx="10"/>
          </p:nvPr>
        </p:nvSpPr>
        <p:spPr/>
        <p:txBody>
          <a:bodyPr/>
          <a:lstStyle/>
          <a:p>
            <a:pPr algn="r"/>
            <a:r>
              <a:rPr lang="fr-FR" cap="all" dirty="0"/>
              <a:t>27/07/2020</a:t>
            </a:r>
          </a:p>
        </p:txBody>
      </p:sp>
      <p:sp>
        <p:nvSpPr>
          <p:cNvPr id="4" name="Espace réservé du pied de page 3">
            <a:extLst>
              <a:ext uri="{FF2B5EF4-FFF2-40B4-BE49-F238E27FC236}">
                <a16:creationId xmlns:a16="http://schemas.microsoft.com/office/drawing/2014/main" id="{9916CCD5-9AC7-AF4D-9431-E08582AB211B}"/>
              </a:ext>
            </a:extLst>
          </p:cNvPr>
          <p:cNvSpPr>
            <a:spLocks noGrp="1"/>
          </p:cNvSpPr>
          <p:nvPr>
            <p:ph type="ftr" sz="quarter" idx="11"/>
          </p:nvPr>
        </p:nvSpPr>
        <p:spPr/>
        <p:txBody>
          <a:bodyPr/>
          <a:lstStyle/>
          <a:p>
            <a:r>
              <a:rPr lang="fr-FR" dirty="0"/>
              <a:t>Direction de l’Habitat, de l’Urbanisme et des Paysages</a:t>
            </a:r>
          </a:p>
        </p:txBody>
      </p:sp>
      <p:sp>
        <p:nvSpPr>
          <p:cNvPr id="5" name="Espace réservé du numéro de diapositive 4">
            <a:extLst>
              <a:ext uri="{FF2B5EF4-FFF2-40B4-BE49-F238E27FC236}">
                <a16:creationId xmlns:a16="http://schemas.microsoft.com/office/drawing/2014/main" id="{2156A0BC-5E17-764C-8A70-43255D3A64D3}"/>
              </a:ext>
            </a:extLst>
          </p:cNvPr>
          <p:cNvSpPr>
            <a:spLocks noGrp="1"/>
          </p:cNvSpPr>
          <p:nvPr>
            <p:ph type="sldNum" sz="quarter" idx="12"/>
          </p:nvPr>
        </p:nvSpPr>
        <p:spPr/>
        <p:txBody>
          <a:bodyPr/>
          <a:lstStyle/>
          <a:p>
            <a:fld id="{733122C9-A0B9-462F-8757-0847AD287B63}" type="slidenum">
              <a:rPr lang="fr-FR" smtClean="0"/>
              <a:pPr/>
              <a:t>16</a:t>
            </a:fld>
            <a:endParaRPr lang="fr-FR" dirty="0"/>
          </a:p>
        </p:txBody>
      </p:sp>
      <p:pic>
        <p:nvPicPr>
          <p:cNvPr id="6" name="Espace réservé pour une image  15" descr="Une image contenant extérieur, bâtiment, clôture, pont&#10;&#10;Description générée automatiquement">
            <a:extLst>
              <a:ext uri="{FF2B5EF4-FFF2-40B4-BE49-F238E27FC236}">
                <a16:creationId xmlns:a16="http://schemas.microsoft.com/office/drawing/2014/main" id="{A1ADA2B2-C71B-3145-A332-3322EF09C62E}"/>
              </a:ext>
            </a:extLst>
          </p:cNvPr>
          <p:cNvPicPr>
            <a:picLocks noChangeAspect="1"/>
          </p:cNvPicPr>
          <p:nvPr/>
        </p:nvPicPr>
        <p:blipFill rotWithShape="1">
          <a:blip r:embed="rId2"/>
          <a:srcRect t="13764" b="16405"/>
          <a:stretch/>
        </p:blipFill>
        <p:spPr bwMode="gray">
          <a:xfrm>
            <a:off x="360000" y="513218"/>
            <a:ext cx="8424000" cy="3898918"/>
          </a:xfrm>
          <a:prstGeom prst="rect">
            <a:avLst/>
          </a:prstGeom>
        </p:spPr>
      </p:pic>
      <p:sp>
        <p:nvSpPr>
          <p:cNvPr id="7" name="Triangle rectangle 6">
            <a:extLst>
              <a:ext uri="{FF2B5EF4-FFF2-40B4-BE49-F238E27FC236}">
                <a16:creationId xmlns:a16="http://schemas.microsoft.com/office/drawing/2014/main" id="{85E648EE-F398-E94F-A06B-14E8751D8671}"/>
              </a:ext>
            </a:extLst>
          </p:cNvPr>
          <p:cNvSpPr/>
          <p:nvPr/>
        </p:nvSpPr>
        <p:spPr>
          <a:xfrm rot="5400000" flipH="1" flipV="1">
            <a:off x="4042626" y="-312401"/>
            <a:ext cx="3941715" cy="5571004"/>
          </a:xfrm>
          <a:prstGeom prst="rtTriangle">
            <a:avLst/>
          </a:prstGeom>
          <a:solidFill>
            <a:schemeClr val="bg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 name="Titre 5">
            <a:extLst>
              <a:ext uri="{FF2B5EF4-FFF2-40B4-BE49-F238E27FC236}">
                <a16:creationId xmlns:a16="http://schemas.microsoft.com/office/drawing/2014/main" id="{A9B84CCB-2847-B54D-BD01-D093FF71CD0C}"/>
              </a:ext>
            </a:extLst>
          </p:cNvPr>
          <p:cNvSpPr txBox="1">
            <a:spLocks/>
          </p:cNvSpPr>
          <p:nvPr/>
        </p:nvSpPr>
        <p:spPr bwMode="gray">
          <a:xfrm>
            <a:off x="4513339" y="3488137"/>
            <a:ext cx="4270661" cy="1295363"/>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vert="horz" lIns="0" tIns="0" rIns="0" bIns="360000" rtlCol="0" anchor="ctr" anchorCtr="0">
            <a:noAutofit/>
          </a:bodyPr>
          <a:lstStyle>
            <a:lvl1pPr marL="396000" indent="-396000" algn="l" defTabSz="914400" rtl="0" eaLnBrk="1" latinLnBrk="0" hangingPunct="1">
              <a:lnSpc>
                <a:spcPct val="90000"/>
              </a:lnSpc>
              <a:spcBef>
                <a:spcPct val="0"/>
              </a:spcBef>
              <a:buFont typeface="+mj-lt"/>
              <a:buAutoNum type="arabicPeriod"/>
              <a:defRPr sz="3250" b="1" kern="1200">
                <a:solidFill>
                  <a:schemeClr val="tx1"/>
                </a:solidFill>
                <a:latin typeface="+mj-lt"/>
                <a:ea typeface="+mj-ea"/>
                <a:cs typeface="+mj-cs"/>
              </a:defRPr>
            </a:lvl1pPr>
          </a:lstStyle>
          <a:p>
            <a:pPr marL="0" indent="0">
              <a:buNone/>
            </a:pPr>
            <a:r>
              <a:rPr lang="fr-FR" dirty="0"/>
              <a:t>3. Les appuis financiers</a:t>
            </a:r>
          </a:p>
        </p:txBody>
      </p:sp>
    </p:spTree>
    <p:extLst>
      <p:ext uri="{BB962C8B-B14F-4D97-AF65-F5344CB8AC3E}">
        <p14:creationId xmlns:p14="http://schemas.microsoft.com/office/powerpoint/2010/main" val="24001535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texte 8"/>
          <p:cNvSpPr>
            <a:spLocks noGrp="1"/>
          </p:cNvSpPr>
          <p:nvPr>
            <p:ph type="body" sz="quarter" idx="14"/>
          </p:nvPr>
        </p:nvSpPr>
        <p:spPr>
          <a:xfrm>
            <a:off x="511989" y="1964127"/>
            <a:ext cx="2520000" cy="1395173"/>
          </a:xfrm>
        </p:spPr>
        <p:txBody>
          <a:bodyPr/>
          <a:lstStyle/>
          <a:p>
            <a:pPr algn="just"/>
            <a:r>
              <a:rPr lang="fr-FR" sz="1200" b="1" i="1" dirty="0"/>
              <a:t>Pour</a:t>
            </a:r>
            <a:r>
              <a:rPr lang="fr-FR" sz="1200" dirty="0"/>
              <a:t> : Les communes et les EPCI</a:t>
            </a:r>
          </a:p>
          <a:p>
            <a:pPr algn="just"/>
            <a:r>
              <a:rPr lang="fr-FR" sz="1200" b="1" i="1" dirty="0"/>
              <a:t>Proposé par</a:t>
            </a:r>
            <a:r>
              <a:rPr lang="fr-FR" sz="1200" i="1" dirty="0"/>
              <a:t> </a:t>
            </a:r>
            <a:r>
              <a:rPr lang="fr-FR" sz="1200" dirty="0"/>
              <a:t>: Le Ministère de la Cohésion des Territoires et des Relations avec les Collectivités Territoriales</a:t>
            </a:r>
          </a:p>
          <a:p>
            <a:pPr algn="just"/>
            <a:r>
              <a:rPr lang="fr-FR" sz="1200" b="1" i="1" dirty="0"/>
              <a:t>Objectif</a:t>
            </a:r>
            <a:r>
              <a:rPr lang="fr-FR" sz="1200" b="1" dirty="0"/>
              <a:t> </a:t>
            </a:r>
            <a:r>
              <a:rPr lang="fr-FR" sz="1200" dirty="0"/>
              <a:t>: Financer des projets de rénovation ou de mise aux normes des bâtiments publics</a:t>
            </a:r>
          </a:p>
        </p:txBody>
      </p:sp>
      <p:sp>
        <p:nvSpPr>
          <p:cNvPr id="10" name="Espace réservé du texte 9"/>
          <p:cNvSpPr>
            <a:spLocks noGrp="1"/>
          </p:cNvSpPr>
          <p:nvPr>
            <p:ph type="body" sz="quarter" idx="15"/>
          </p:nvPr>
        </p:nvSpPr>
        <p:spPr>
          <a:xfrm>
            <a:off x="3312000" y="2047275"/>
            <a:ext cx="5472000" cy="1631102"/>
          </a:xfrm>
        </p:spPr>
        <p:txBody>
          <a:bodyPr/>
          <a:lstStyle/>
          <a:p>
            <a:pPr algn="just"/>
            <a:r>
              <a:rPr lang="fr-FR" dirty="0"/>
              <a:t>Chaque préfet de région se voit déléguer une enveloppe de </a:t>
            </a:r>
            <a:r>
              <a:rPr lang="fr-FR" b="1" dirty="0"/>
              <a:t>DSIL</a:t>
            </a:r>
            <a:r>
              <a:rPr lang="fr-FR" dirty="0"/>
              <a:t>, qu’il peut distribuer aux différents porteurs de projet de sa région pour financer leur projet de travaux, en se basant sur différents axes prioritaires fixés par la loi. Ainsi, les travaux peuvent concerner :</a:t>
            </a:r>
          </a:p>
          <a:p>
            <a:pPr marL="171450" indent="-171450" algn="just">
              <a:spcAft>
                <a:spcPts val="0"/>
              </a:spcAft>
              <a:buFont typeface="Arial" panose="020B0604020202020204" pitchFamily="34" charset="0"/>
              <a:buChar char="•"/>
            </a:pPr>
            <a:r>
              <a:rPr lang="fr-FR" dirty="0"/>
              <a:t>la rénovation thermique, </a:t>
            </a:r>
          </a:p>
          <a:p>
            <a:pPr marL="171450" indent="-171450" algn="just">
              <a:spcAft>
                <a:spcPts val="0"/>
              </a:spcAft>
              <a:buFont typeface="Arial" panose="020B0604020202020204" pitchFamily="34" charset="0"/>
              <a:buChar char="•"/>
            </a:pPr>
            <a:r>
              <a:rPr lang="fr-FR" dirty="0"/>
              <a:t>la transition énergétique et le développement des énergies renouvelables,</a:t>
            </a:r>
          </a:p>
          <a:p>
            <a:pPr marL="171450" indent="-171450" algn="just">
              <a:spcAft>
                <a:spcPts val="0"/>
              </a:spcAft>
              <a:buFont typeface="Arial" panose="020B0604020202020204" pitchFamily="34" charset="0"/>
              <a:buChar char="•"/>
            </a:pPr>
            <a:r>
              <a:rPr lang="fr-FR" dirty="0"/>
              <a:t>la mise aux normes et la sécurisation des équipements publics,</a:t>
            </a:r>
          </a:p>
          <a:p>
            <a:pPr marL="171450" indent="-171450" algn="just">
              <a:spcAft>
                <a:spcPts val="0"/>
              </a:spcAft>
              <a:buFont typeface="Arial" panose="020B0604020202020204" pitchFamily="34" charset="0"/>
              <a:buChar char="•"/>
            </a:pPr>
            <a:r>
              <a:rPr lang="fr-FR" dirty="0"/>
              <a:t>la création, la transformation ou la rénovation de bâtiments scolaires.</a:t>
            </a:r>
          </a:p>
        </p:txBody>
      </p:sp>
      <p:sp>
        <p:nvSpPr>
          <p:cNvPr id="2" name="Espace réservé de la date 1"/>
          <p:cNvSpPr>
            <a:spLocks noGrp="1"/>
          </p:cNvSpPr>
          <p:nvPr>
            <p:ph type="dt" sz="half" idx="10"/>
          </p:nvPr>
        </p:nvSpPr>
        <p:spPr/>
        <p:txBody>
          <a:bodyPr/>
          <a:lstStyle/>
          <a:p>
            <a:pPr algn="r"/>
            <a:r>
              <a:rPr lang="fr-FR" cap="all" dirty="0"/>
              <a:t>27/07/2020</a:t>
            </a:r>
          </a:p>
        </p:txBody>
      </p:sp>
      <p:sp>
        <p:nvSpPr>
          <p:cNvPr id="3" name="Espace réservé du pied de page 2"/>
          <p:cNvSpPr>
            <a:spLocks noGrp="1"/>
          </p:cNvSpPr>
          <p:nvPr>
            <p:ph type="ftr" sz="quarter" idx="11"/>
          </p:nvPr>
        </p:nvSpPr>
        <p:spPr/>
        <p:txBody>
          <a:bodyPr/>
          <a:lstStyle/>
          <a:p>
            <a:r>
              <a:rPr lang="fr-FR" dirty="0"/>
              <a:t>Direction de l’Habitat, de l’Urbanisme et des Paysages</a:t>
            </a:r>
          </a:p>
        </p:txBody>
      </p:sp>
      <p:sp>
        <p:nvSpPr>
          <p:cNvPr id="4" name="Espace réservé du numéro de diapositive 3"/>
          <p:cNvSpPr>
            <a:spLocks noGrp="1"/>
          </p:cNvSpPr>
          <p:nvPr>
            <p:ph type="sldNum" sz="quarter" idx="12"/>
          </p:nvPr>
        </p:nvSpPr>
        <p:spPr/>
        <p:txBody>
          <a:bodyPr/>
          <a:lstStyle/>
          <a:p>
            <a:fld id="{733122C9-A0B9-462F-8757-0847AD287B63}" type="slidenum">
              <a:rPr lang="fr-FR" smtClean="0"/>
              <a:pPr/>
              <a:t>17</a:t>
            </a:fld>
            <a:endParaRPr lang="fr-FR" dirty="0"/>
          </a:p>
        </p:txBody>
      </p:sp>
      <p:pic>
        <p:nvPicPr>
          <p:cNvPr id="14" name="Image 13">
            <a:extLst>
              <a:ext uri="{FF2B5EF4-FFF2-40B4-BE49-F238E27FC236}">
                <a16:creationId xmlns:a16="http://schemas.microsoft.com/office/drawing/2014/main" id="{3A3548F3-9558-124A-B999-494052A92CA5}"/>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387977" y="770996"/>
            <a:ext cx="1210951" cy="661838"/>
          </a:xfrm>
          <a:prstGeom prst="rect">
            <a:avLst/>
          </a:prstGeom>
        </p:spPr>
      </p:pic>
      <p:sp>
        <p:nvSpPr>
          <p:cNvPr id="13" name="Titre 6">
            <a:extLst>
              <a:ext uri="{FF2B5EF4-FFF2-40B4-BE49-F238E27FC236}">
                <a16:creationId xmlns:a16="http://schemas.microsoft.com/office/drawing/2014/main" id="{086E12CD-D12D-B44A-802E-D56430A271BF}"/>
              </a:ext>
            </a:extLst>
          </p:cNvPr>
          <p:cNvSpPr txBox="1">
            <a:spLocks/>
          </p:cNvSpPr>
          <p:nvPr/>
        </p:nvSpPr>
        <p:spPr bwMode="gray">
          <a:xfrm>
            <a:off x="1745846" y="713541"/>
            <a:ext cx="6581692" cy="829667"/>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550" b="1" kern="1200">
                <a:solidFill>
                  <a:schemeClr val="tx1"/>
                </a:solidFill>
                <a:latin typeface="+mj-lt"/>
                <a:ea typeface="+mj-ea"/>
                <a:cs typeface="+mj-cs"/>
              </a:defRPr>
            </a:lvl1pPr>
          </a:lstStyle>
          <a:p>
            <a:pPr algn="ctr"/>
            <a:r>
              <a:rPr lang="fr-FR" dirty="0"/>
              <a:t>La Dotation de Soutien à l’Investissement Local (DSIL)</a:t>
            </a:r>
          </a:p>
        </p:txBody>
      </p:sp>
      <p:sp>
        <p:nvSpPr>
          <p:cNvPr id="15" name="Espace réservé du texte 10">
            <a:extLst>
              <a:ext uri="{FF2B5EF4-FFF2-40B4-BE49-F238E27FC236}">
                <a16:creationId xmlns:a16="http://schemas.microsoft.com/office/drawing/2014/main" id="{12F6BFB7-426F-4D4A-8048-A3C6B963A834}"/>
              </a:ext>
            </a:extLst>
          </p:cNvPr>
          <p:cNvSpPr txBox="1">
            <a:spLocks/>
          </p:cNvSpPr>
          <p:nvPr/>
        </p:nvSpPr>
        <p:spPr bwMode="gray">
          <a:xfrm>
            <a:off x="480060" y="4225298"/>
            <a:ext cx="8424000" cy="423930"/>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spcAft>
                <a:spcPts val="500"/>
              </a:spcAft>
              <a:buFont typeface="Arial" pitchFamily="34" charset="0"/>
              <a:buNone/>
              <a:defRPr sz="1050" b="0" kern="1200">
                <a:solidFill>
                  <a:schemeClr val="tx1"/>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baseline="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b="1" i="1" dirty="0"/>
              <a:t>Pour en savoir plus </a:t>
            </a:r>
            <a:r>
              <a:rPr lang="fr-FR" dirty="0"/>
              <a:t>: site internet de la préfecture de votre région ou de votre département</a:t>
            </a:r>
          </a:p>
          <a:p>
            <a:r>
              <a:rPr lang="fr-FR" b="1" i="1" dirty="0"/>
              <a:t>Contact</a:t>
            </a:r>
            <a:r>
              <a:rPr lang="fr-FR" dirty="0"/>
              <a:t> : Préfet de département</a:t>
            </a:r>
          </a:p>
        </p:txBody>
      </p:sp>
      <p:sp>
        <p:nvSpPr>
          <p:cNvPr id="18" name="Espace réservé du texte 26">
            <a:extLst>
              <a:ext uri="{FF2B5EF4-FFF2-40B4-BE49-F238E27FC236}">
                <a16:creationId xmlns:a16="http://schemas.microsoft.com/office/drawing/2014/main" id="{9C20D575-A739-F140-8C29-C30C912A946C}"/>
              </a:ext>
            </a:extLst>
          </p:cNvPr>
          <p:cNvSpPr>
            <a:spLocks noGrp="1"/>
          </p:cNvSpPr>
          <p:nvPr>
            <p:ph type="body" sz="quarter" idx="13"/>
          </p:nvPr>
        </p:nvSpPr>
        <p:spPr>
          <a:xfrm>
            <a:off x="3312000" y="180000"/>
            <a:ext cx="5472000" cy="360000"/>
          </a:xfrm>
        </p:spPr>
        <p:txBody>
          <a:bodyPr/>
          <a:lstStyle/>
          <a:p>
            <a:pPr marL="0" indent="0">
              <a:buNone/>
            </a:pPr>
            <a:r>
              <a:rPr lang="fr-FR" dirty="0"/>
              <a:t>3. Les appuis financiers</a:t>
            </a:r>
          </a:p>
        </p:txBody>
      </p:sp>
    </p:spTree>
    <p:extLst>
      <p:ext uri="{BB962C8B-B14F-4D97-AF65-F5344CB8AC3E}">
        <p14:creationId xmlns:p14="http://schemas.microsoft.com/office/powerpoint/2010/main" val="6680423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a:xfrm>
            <a:off x="1617308" y="727714"/>
            <a:ext cx="6581692" cy="829667"/>
          </a:xfrm>
        </p:spPr>
        <p:txBody>
          <a:bodyPr/>
          <a:lstStyle/>
          <a:p>
            <a:pPr algn="ctr"/>
            <a:r>
              <a:rPr lang="fr-FR" dirty="0"/>
              <a:t>La Dotation d’Équipement aux Territoires Ruraux (DETR)</a:t>
            </a:r>
          </a:p>
        </p:txBody>
      </p:sp>
      <p:sp>
        <p:nvSpPr>
          <p:cNvPr id="9" name="Espace réservé du texte 8"/>
          <p:cNvSpPr>
            <a:spLocks noGrp="1"/>
          </p:cNvSpPr>
          <p:nvPr>
            <p:ph type="body" sz="quarter" idx="14"/>
          </p:nvPr>
        </p:nvSpPr>
        <p:spPr>
          <a:xfrm>
            <a:off x="480060" y="2103444"/>
            <a:ext cx="2520000" cy="1395173"/>
          </a:xfrm>
        </p:spPr>
        <p:txBody>
          <a:bodyPr/>
          <a:lstStyle/>
          <a:p>
            <a:pPr algn="just"/>
            <a:r>
              <a:rPr lang="fr-FR" sz="1200" b="1" i="1" dirty="0"/>
              <a:t>Pour</a:t>
            </a:r>
            <a:r>
              <a:rPr lang="fr-FR" sz="1200" dirty="0"/>
              <a:t> : Les communes et les EPCI</a:t>
            </a:r>
          </a:p>
          <a:p>
            <a:pPr algn="just"/>
            <a:r>
              <a:rPr lang="fr-FR" sz="1200" b="1" i="1" dirty="0"/>
              <a:t>Proposé par</a:t>
            </a:r>
            <a:r>
              <a:rPr lang="fr-FR" sz="1200" i="1" dirty="0"/>
              <a:t> </a:t>
            </a:r>
            <a:r>
              <a:rPr lang="fr-FR" sz="1200" dirty="0"/>
              <a:t>: Le Ministère de la Cohésion des Territoires et des Relations avec les Collectivités Territoriales</a:t>
            </a:r>
          </a:p>
          <a:p>
            <a:pPr algn="just"/>
            <a:r>
              <a:rPr lang="fr-FR" sz="1200" b="1" i="1" dirty="0"/>
              <a:t>Objectif</a:t>
            </a:r>
            <a:r>
              <a:rPr lang="fr-FR" sz="1200" b="1" dirty="0"/>
              <a:t> </a:t>
            </a:r>
            <a:r>
              <a:rPr lang="fr-FR" sz="1200" dirty="0"/>
              <a:t>: Financer des projets de rénovation ou de mise aux normes des bâtiments publics</a:t>
            </a:r>
          </a:p>
        </p:txBody>
      </p:sp>
      <p:sp>
        <p:nvSpPr>
          <p:cNvPr id="10" name="Espace réservé du texte 9"/>
          <p:cNvSpPr>
            <a:spLocks noGrp="1"/>
          </p:cNvSpPr>
          <p:nvPr>
            <p:ph type="body" sz="quarter" idx="15"/>
          </p:nvPr>
        </p:nvSpPr>
        <p:spPr>
          <a:xfrm>
            <a:off x="3312000" y="1985479"/>
            <a:ext cx="5472000" cy="1631102"/>
          </a:xfrm>
        </p:spPr>
        <p:txBody>
          <a:bodyPr/>
          <a:lstStyle/>
          <a:p>
            <a:pPr algn="just"/>
            <a:r>
              <a:rPr lang="fr-FR" dirty="0"/>
              <a:t>En parallèle, une seconde enveloppe, départementale celle-ci existe, la </a:t>
            </a:r>
            <a:r>
              <a:rPr lang="fr-FR" b="1" dirty="0"/>
              <a:t>DETR</a:t>
            </a:r>
            <a:r>
              <a:rPr lang="fr-FR" dirty="0"/>
              <a:t>, et permet de soutenir des projets définis comme priorité au niveau local par une commission d’élus. Ces priorités sont larges et couvrent un nombre important de travaux : </a:t>
            </a:r>
          </a:p>
          <a:p>
            <a:pPr marL="171450" indent="-171450" algn="just">
              <a:spcAft>
                <a:spcPts val="0"/>
              </a:spcAft>
              <a:buFont typeface="Arial" panose="020B0604020202020204" pitchFamily="34" charset="0"/>
              <a:buChar char="•"/>
            </a:pPr>
            <a:r>
              <a:rPr lang="fr-FR" dirty="0"/>
              <a:t>soutien aux espaces mutualisés de service au public et à la revitalisation des villes petites et moyennes, </a:t>
            </a:r>
          </a:p>
          <a:p>
            <a:pPr marL="171450" indent="-171450" algn="just">
              <a:spcAft>
                <a:spcPts val="0"/>
              </a:spcAft>
              <a:buFont typeface="Arial" panose="020B0604020202020204" pitchFamily="34" charset="0"/>
              <a:buChar char="•"/>
            </a:pPr>
            <a:r>
              <a:rPr lang="fr-FR" dirty="0"/>
              <a:t>soutien aux communes nouvelles, </a:t>
            </a:r>
          </a:p>
          <a:p>
            <a:pPr marL="171450" indent="-171450" algn="just">
              <a:spcAft>
                <a:spcPts val="0"/>
              </a:spcAft>
              <a:buFont typeface="Arial" panose="020B0604020202020204" pitchFamily="34" charset="0"/>
              <a:buChar char="•"/>
            </a:pPr>
            <a:r>
              <a:rPr lang="fr-FR" dirty="0"/>
              <a:t>rénovation thermique et transition énergétique, </a:t>
            </a:r>
          </a:p>
          <a:p>
            <a:pPr marL="171450" indent="-171450" algn="just">
              <a:spcAft>
                <a:spcPts val="0"/>
              </a:spcAft>
              <a:buFont typeface="Arial" panose="020B0604020202020204" pitchFamily="34" charset="0"/>
              <a:buChar char="•"/>
            </a:pPr>
            <a:r>
              <a:rPr lang="fr-FR" dirty="0"/>
              <a:t>accessibilité de tous les établissements recevant du public, </a:t>
            </a:r>
          </a:p>
          <a:p>
            <a:pPr marL="171450" indent="-171450" algn="just">
              <a:buFont typeface="Arial" panose="020B0604020202020204" pitchFamily="34" charset="0"/>
              <a:buChar char="•"/>
            </a:pPr>
            <a:r>
              <a:rPr lang="fr-FR" dirty="0"/>
              <a:t>etc.</a:t>
            </a:r>
          </a:p>
          <a:p>
            <a:pPr algn="just"/>
            <a:r>
              <a:rPr lang="fr-FR" dirty="0"/>
              <a:t>Elle est réservée aux petites communes et EPCI.</a:t>
            </a:r>
          </a:p>
        </p:txBody>
      </p:sp>
      <p:sp>
        <p:nvSpPr>
          <p:cNvPr id="2" name="Espace réservé de la date 1"/>
          <p:cNvSpPr>
            <a:spLocks noGrp="1"/>
          </p:cNvSpPr>
          <p:nvPr>
            <p:ph type="dt" sz="half" idx="10"/>
          </p:nvPr>
        </p:nvSpPr>
        <p:spPr/>
        <p:txBody>
          <a:bodyPr/>
          <a:lstStyle/>
          <a:p>
            <a:pPr algn="r"/>
            <a:r>
              <a:rPr lang="fr-FR" cap="all" dirty="0"/>
              <a:t>27/07/2020</a:t>
            </a:r>
          </a:p>
        </p:txBody>
      </p:sp>
      <p:sp>
        <p:nvSpPr>
          <p:cNvPr id="3" name="Espace réservé du pied de page 2"/>
          <p:cNvSpPr>
            <a:spLocks noGrp="1"/>
          </p:cNvSpPr>
          <p:nvPr>
            <p:ph type="ftr" sz="quarter" idx="11"/>
          </p:nvPr>
        </p:nvSpPr>
        <p:spPr/>
        <p:txBody>
          <a:bodyPr/>
          <a:lstStyle/>
          <a:p>
            <a:r>
              <a:rPr lang="fr-FR" dirty="0"/>
              <a:t>Direction de l’Habitat, de l’Urbanisme et des Paysages</a:t>
            </a:r>
          </a:p>
        </p:txBody>
      </p:sp>
      <p:sp>
        <p:nvSpPr>
          <p:cNvPr id="4" name="Espace réservé du numéro de diapositive 3"/>
          <p:cNvSpPr>
            <a:spLocks noGrp="1"/>
          </p:cNvSpPr>
          <p:nvPr>
            <p:ph type="sldNum" sz="quarter" idx="12"/>
          </p:nvPr>
        </p:nvSpPr>
        <p:spPr/>
        <p:txBody>
          <a:bodyPr/>
          <a:lstStyle/>
          <a:p>
            <a:fld id="{733122C9-A0B9-462F-8757-0847AD287B63}" type="slidenum">
              <a:rPr lang="fr-FR" smtClean="0"/>
              <a:pPr/>
              <a:t>18</a:t>
            </a:fld>
            <a:endParaRPr lang="fr-FR" dirty="0"/>
          </a:p>
        </p:txBody>
      </p:sp>
      <p:pic>
        <p:nvPicPr>
          <p:cNvPr id="14" name="Image 13">
            <a:extLst>
              <a:ext uri="{FF2B5EF4-FFF2-40B4-BE49-F238E27FC236}">
                <a16:creationId xmlns:a16="http://schemas.microsoft.com/office/drawing/2014/main" id="{3A3548F3-9558-124A-B999-494052A92CA5}"/>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387977" y="770996"/>
            <a:ext cx="1210951" cy="661838"/>
          </a:xfrm>
          <a:prstGeom prst="rect">
            <a:avLst/>
          </a:prstGeom>
        </p:spPr>
      </p:pic>
      <p:sp>
        <p:nvSpPr>
          <p:cNvPr id="15" name="Espace réservé du texte 10">
            <a:extLst>
              <a:ext uri="{FF2B5EF4-FFF2-40B4-BE49-F238E27FC236}">
                <a16:creationId xmlns:a16="http://schemas.microsoft.com/office/drawing/2014/main" id="{1BD531B7-1B08-9247-B2AF-0BB0E174274D}"/>
              </a:ext>
            </a:extLst>
          </p:cNvPr>
          <p:cNvSpPr txBox="1">
            <a:spLocks/>
          </p:cNvSpPr>
          <p:nvPr/>
        </p:nvSpPr>
        <p:spPr bwMode="gray">
          <a:xfrm>
            <a:off x="480060" y="4225298"/>
            <a:ext cx="8424000" cy="423930"/>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spcAft>
                <a:spcPts val="500"/>
              </a:spcAft>
              <a:buFont typeface="Arial" pitchFamily="34" charset="0"/>
              <a:buNone/>
              <a:defRPr sz="1050" b="0" kern="1200">
                <a:solidFill>
                  <a:schemeClr val="tx1"/>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baseline="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b="1" i="1" dirty="0"/>
              <a:t>Pour en savoir plus </a:t>
            </a:r>
            <a:r>
              <a:rPr lang="fr-FR" dirty="0"/>
              <a:t>: site internet de la préfecture de votre région ou de votre département</a:t>
            </a:r>
          </a:p>
          <a:p>
            <a:r>
              <a:rPr lang="fr-FR" b="1" i="1" dirty="0"/>
              <a:t>Contact</a:t>
            </a:r>
            <a:r>
              <a:rPr lang="fr-FR" dirty="0"/>
              <a:t> : Préfet de département</a:t>
            </a:r>
          </a:p>
        </p:txBody>
      </p:sp>
      <p:sp>
        <p:nvSpPr>
          <p:cNvPr id="18" name="Espace réservé du texte 26">
            <a:extLst>
              <a:ext uri="{FF2B5EF4-FFF2-40B4-BE49-F238E27FC236}">
                <a16:creationId xmlns:a16="http://schemas.microsoft.com/office/drawing/2014/main" id="{7FA96D43-83E3-6F4E-9F64-62BB8C8760A5}"/>
              </a:ext>
            </a:extLst>
          </p:cNvPr>
          <p:cNvSpPr>
            <a:spLocks noGrp="1"/>
          </p:cNvSpPr>
          <p:nvPr>
            <p:ph type="body" sz="quarter" idx="13"/>
          </p:nvPr>
        </p:nvSpPr>
        <p:spPr>
          <a:xfrm>
            <a:off x="3312000" y="180000"/>
            <a:ext cx="5472000" cy="360000"/>
          </a:xfrm>
        </p:spPr>
        <p:txBody>
          <a:bodyPr/>
          <a:lstStyle/>
          <a:p>
            <a:pPr marL="0" indent="0">
              <a:buNone/>
            </a:pPr>
            <a:r>
              <a:rPr lang="fr-FR" dirty="0"/>
              <a:t>3. Les appuis financiers</a:t>
            </a:r>
          </a:p>
        </p:txBody>
      </p:sp>
    </p:spTree>
    <p:extLst>
      <p:ext uri="{BB962C8B-B14F-4D97-AF65-F5344CB8AC3E}">
        <p14:creationId xmlns:p14="http://schemas.microsoft.com/office/powerpoint/2010/main" val="2608068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a:xfrm>
            <a:off x="1763688" y="1023558"/>
            <a:ext cx="4067985" cy="421629"/>
          </a:xfrm>
        </p:spPr>
        <p:txBody>
          <a:bodyPr/>
          <a:lstStyle/>
          <a:p>
            <a:r>
              <a:rPr lang="fr-FR" dirty="0"/>
              <a:t>Le prêt GPI-Ambre</a:t>
            </a:r>
          </a:p>
        </p:txBody>
      </p:sp>
      <p:sp>
        <p:nvSpPr>
          <p:cNvPr id="9" name="Espace réservé du texte 8"/>
          <p:cNvSpPr>
            <a:spLocks noGrp="1"/>
          </p:cNvSpPr>
          <p:nvPr>
            <p:ph type="body" sz="quarter" idx="14"/>
          </p:nvPr>
        </p:nvSpPr>
        <p:spPr>
          <a:xfrm>
            <a:off x="461924" y="2015871"/>
            <a:ext cx="2520000" cy="1162652"/>
          </a:xfrm>
        </p:spPr>
        <p:txBody>
          <a:bodyPr/>
          <a:lstStyle/>
          <a:p>
            <a:pPr algn="just"/>
            <a:r>
              <a:rPr lang="fr-FR" sz="1200" b="1" i="1" dirty="0"/>
              <a:t>Pour</a:t>
            </a:r>
            <a:r>
              <a:rPr lang="fr-FR" sz="1200" dirty="0"/>
              <a:t> : Les collectivités territoriales</a:t>
            </a:r>
          </a:p>
          <a:p>
            <a:pPr algn="just"/>
            <a:r>
              <a:rPr lang="fr-FR" sz="1200" b="1" i="1" dirty="0"/>
              <a:t>Proposé par</a:t>
            </a:r>
            <a:r>
              <a:rPr lang="fr-FR" sz="1200" i="1" dirty="0"/>
              <a:t> </a:t>
            </a:r>
            <a:r>
              <a:rPr lang="fr-FR" sz="1200" dirty="0"/>
              <a:t>: La Banque des Territoires</a:t>
            </a:r>
          </a:p>
          <a:p>
            <a:pPr algn="just"/>
            <a:r>
              <a:rPr lang="fr-FR" sz="1200" b="1" i="1" dirty="0"/>
              <a:t>Objectif</a:t>
            </a:r>
            <a:r>
              <a:rPr lang="fr-FR" sz="1200" b="1" dirty="0"/>
              <a:t> </a:t>
            </a:r>
            <a:r>
              <a:rPr lang="fr-FR" sz="1200" dirty="0"/>
              <a:t>: Aider financièrement les collectivités territoriales, via des prêts ou une participation à l’investissement, pour leur permettre d’effectuer des travaux de rénovation énergétique.</a:t>
            </a:r>
          </a:p>
        </p:txBody>
      </p:sp>
      <p:sp>
        <p:nvSpPr>
          <p:cNvPr id="10" name="Espace réservé du texte 9"/>
          <p:cNvSpPr>
            <a:spLocks noGrp="1"/>
          </p:cNvSpPr>
          <p:nvPr>
            <p:ph type="body" sz="quarter" idx="15"/>
          </p:nvPr>
        </p:nvSpPr>
        <p:spPr>
          <a:xfrm>
            <a:off x="3319446" y="1991492"/>
            <a:ext cx="5472000" cy="1687500"/>
          </a:xfrm>
        </p:spPr>
        <p:txBody>
          <a:bodyPr/>
          <a:lstStyle/>
          <a:p>
            <a:pPr>
              <a:spcAft>
                <a:spcPts val="0"/>
              </a:spcAft>
            </a:pPr>
            <a:r>
              <a:rPr lang="fr-FR" dirty="0"/>
              <a:t>Le </a:t>
            </a:r>
            <a:r>
              <a:rPr lang="fr-FR" b="1" dirty="0"/>
              <a:t>Prêt GPI-Ambre </a:t>
            </a:r>
            <a:r>
              <a:rPr lang="fr-FR" dirty="0"/>
              <a:t>:</a:t>
            </a:r>
          </a:p>
          <a:p>
            <a:pPr>
              <a:spcAft>
                <a:spcPts val="0"/>
              </a:spcAft>
            </a:pPr>
            <a:endParaRPr lang="fr-FR" dirty="0"/>
          </a:p>
          <a:p>
            <a:pPr marL="171450" indent="-171450">
              <a:spcAft>
                <a:spcPts val="0"/>
              </a:spcAft>
              <a:buFont typeface="Arial" panose="020B0604020202020204" pitchFamily="34" charset="0"/>
              <a:buChar char="•"/>
            </a:pPr>
            <a:r>
              <a:rPr lang="fr-FR" dirty="0"/>
              <a:t>Peut prendre en charge 100% du montant des travaux (jusqu’à 5M€ puis 50% au-delà)</a:t>
            </a:r>
          </a:p>
          <a:p>
            <a:pPr marL="171450" indent="-171450">
              <a:spcAft>
                <a:spcPts val="0"/>
              </a:spcAft>
              <a:buFont typeface="Arial" panose="020B0604020202020204" pitchFamily="34" charset="0"/>
              <a:buChar char="•"/>
            </a:pPr>
            <a:r>
              <a:rPr lang="fr-FR" dirty="0"/>
              <a:t>Dure entre 20 ans et 40 ans</a:t>
            </a:r>
          </a:p>
          <a:p>
            <a:pPr marL="171450" indent="-171450">
              <a:spcAft>
                <a:spcPts val="0"/>
              </a:spcAft>
              <a:buFont typeface="Arial" panose="020B0604020202020204" pitchFamily="34" charset="0"/>
              <a:buChar char="•"/>
            </a:pPr>
            <a:r>
              <a:rPr lang="fr-FR" dirty="0"/>
              <a:t>Impose à la collectivité une étude de performance énergétique avant les travaux </a:t>
            </a:r>
          </a:p>
          <a:p>
            <a:pPr marL="171450" indent="-171450">
              <a:spcAft>
                <a:spcPts val="0"/>
              </a:spcAft>
              <a:buFont typeface="Arial" panose="020B0604020202020204" pitchFamily="34" charset="0"/>
              <a:buChar char="•"/>
            </a:pPr>
            <a:r>
              <a:rPr lang="fr-FR" dirty="0"/>
              <a:t>Impose une réduction d’au moins 30% des consommations d’énergie après les travaux</a:t>
            </a:r>
          </a:p>
          <a:p>
            <a:pPr marL="171450" indent="-171450">
              <a:spcAft>
                <a:spcPts val="0"/>
              </a:spcAft>
              <a:buFont typeface="Arial" panose="020B0604020202020204" pitchFamily="34" charset="0"/>
              <a:buChar char="•"/>
            </a:pPr>
            <a:r>
              <a:rPr lang="fr-FR" dirty="0"/>
              <a:t>Taux fixé au taux du livret A + 0,75%</a:t>
            </a:r>
          </a:p>
        </p:txBody>
      </p:sp>
      <p:sp>
        <p:nvSpPr>
          <p:cNvPr id="2" name="Espace réservé de la date 1"/>
          <p:cNvSpPr>
            <a:spLocks noGrp="1"/>
          </p:cNvSpPr>
          <p:nvPr>
            <p:ph type="dt" sz="half" idx="10"/>
          </p:nvPr>
        </p:nvSpPr>
        <p:spPr/>
        <p:txBody>
          <a:bodyPr/>
          <a:lstStyle/>
          <a:p>
            <a:pPr algn="r"/>
            <a:r>
              <a:rPr lang="fr-FR" cap="all" dirty="0"/>
              <a:t>27/07/2020</a:t>
            </a:r>
          </a:p>
        </p:txBody>
      </p:sp>
      <p:sp>
        <p:nvSpPr>
          <p:cNvPr id="3" name="Espace réservé du pied de page 2"/>
          <p:cNvSpPr>
            <a:spLocks noGrp="1"/>
          </p:cNvSpPr>
          <p:nvPr>
            <p:ph type="ftr" sz="quarter" idx="11"/>
          </p:nvPr>
        </p:nvSpPr>
        <p:spPr/>
        <p:txBody>
          <a:bodyPr/>
          <a:lstStyle/>
          <a:p>
            <a:r>
              <a:rPr lang="fr-FR" dirty="0"/>
              <a:t>Direction de l’Habitat, de l’Urbanisme et des Paysages</a:t>
            </a:r>
          </a:p>
        </p:txBody>
      </p:sp>
      <p:sp>
        <p:nvSpPr>
          <p:cNvPr id="4" name="Espace réservé du numéro de diapositive 3"/>
          <p:cNvSpPr>
            <a:spLocks noGrp="1"/>
          </p:cNvSpPr>
          <p:nvPr>
            <p:ph type="sldNum" sz="quarter" idx="12"/>
          </p:nvPr>
        </p:nvSpPr>
        <p:spPr/>
        <p:txBody>
          <a:bodyPr/>
          <a:lstStyle/>
          <a:p>
            <a:fld id="{733122C9-A0B9-462F-8757-0847AD287B63}" type="slidenum">
              <a:rPr lang="fr-FR" smtClean="0"/>
              <a:pPr/>
              <a:t>19</a:t>
            </a:fld>
            <a:endParaRPr lang="fr-FR" dirty="0"/>
          </a:p>
        </p:txBody>
      </p:sp>
      <p:pic>
        <p:nvPicPr>
          <p:cNvPr id="13" name="Image 12" descr="Une image contenant dessin&#10;&#10;Description générée automatiquement">
            <a:extLst>
              <a:ext uri="{FF2B5EF4-FFF2-40B4-BE49-F238E27FC236}">
                <a16:creationId xmlns:a16="http://schemas.microsoft.com/office/drawing/2014/main" id="{E2DAAA94-5847-B342-884E-0A5F435D0BB4}"/>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467544" y="711823"/>
            <a:ext cx="1052507" cy="1045097"/>
          </a:xfrm>
          <a:prstGeom prst="rect">
            <a:avLst/>
          </a:prstGeom>
        </p:spPr>
      </p:pic>
      <p:sp>
        <p:nvSpPr>
          <p:cNvPr id="15" name="Espace réservé du texte 10">
            <a:extLst>
              <a:ext uri="{FF2B5EF4-FFF2-40B4-BE49-F238E27FC236}">
                <a16:creationId xmlns:a16="http://schemas.microsoft.com/office/drawing/2014/main" id="{97C49790-237D-7C4E-AD11-0A11D6DC2A2B}"/>
              </a:ext>
            </a:extLst>
          </p:cNvPr>
          <p:cNvSpPr txBox="1">
            <a:spLocks/>
          </p:cNvSpPr>
          <p:nvPr/>
        </p:nvSpPr>
        <p:spPr bwMode="gray">
          <a:xfrm>
            <a:off x="480060" y="4225298"/>
            <a:ext cx="8424000" cy="423930"/>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spcAft>
                <a:spcPts val="500"/>
              </a:spcAft>
              <a:buFont typeface="Arial" pitchFamily="34" charset="0"/>
              <a:buNone/>
              <a:defRPr sz="1050" b="0" kern="1200">
                <a:solidFill>
                  <a:schemeClr val="tx1"/>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baseline="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b="1" i="1" dirty="0"/>
              <a:t>Pour en savoir plus </a:t>
            </a:r>
            <a:r>
              <a:rPr lang="fr-FR" dirty="0"/>
              <a:t>: </a:t>
            </a:r>
            <a:r>
              <a:rPr lang="fr-FR" u="sng" dirty="0">
                <a:hlinkClick r:id="rId3"/>
              </a:rPr>
              <a:t>https://www.banquedesterritoires.fr/pret-gpi-ambre</a:t>
            </a:r>
            <a:endParaRPr lang="fr-FR" dirty="0"/>
          </a:p>
          <a:p>
            <a:r>
              <a:rPr lang="fr-FR" b="1" i="1" dirty="0"/>
              <a:t>Contact</a:t>
            </a:r>
            <a:r>
              <a:rPr lang="fr-FR" dirty="0"/>
              <a:t> : Direction régionale de la Banque des Territoires</a:t>
            </a:r>
          </a:p>
        </p:txBody>
      </p:sp>
      <p:sp>
        <p:nvSpPr>
          <p:cNvPr id="18" name="Espace réservé du texte 26">
            <a:extLst>
              <a:ext uri="{FF2B5EF4-FFF2-40B4-BE49-F238E27FC236}">
                <a16:creationId xmlns:a16="http://schemas.microsoft.com/office/drawing/2014/main" id="{3664B65A-03E3-ED43-BFD5-80960B22DA7D}"/>
              </a:ext>
            </a:extLst>
          </p:cNvPr>
          <p:cNvSpPr>
            <a:spLocks noGrp="1"/>
          </p:cNvSpPr>
          <p:nvPr>
            <p:ph type="body" sz="quarter" idx="13"/>
          </p:nvPr>
        </p:nvSpPr>
        <p:spPr>
          <a:xfrm>
            <a:off x="3312000" y="180000"/>
            <a:ext cx="5472000" cy="360000"/>
          </a:xfrm>
        </p:spPr>
        <p:txBody>
          <a:bodyPr/>
          <a:lstStyle/>
          <a:p>
            <a:pPr marL="0" indent="0">
              <a:buNone/>
            </a:pPr>
            <a:r>
              <a:rPr lang="fr-FR" dirty="0"/>
              <a:t>3. Les appuis financiers</a:t>
            </a:r>
          </a:p>
        </p:txBody>
      </p:sp>
    </p:spTree>
    <p:extLst>
      <p:ext uri="{BB962C8B-B14F-4D97-AF65-F5344CB8AC3E}">
        <p14:creationId xmlns:p14="http://schemas.microsoft.com/office/powerpoint/2010/main" val="8653687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Sommaire</a:t>
            </a:r>
          </a:p>
        </p:txBody>
      </p:sp>
      <p:sp>
        <p:nvSpPr>
          <p:cNvPr id="20" name="Espace réservé de la date 19"/>
          <p:cNvSpPr>
            <a:spLocks noGrp="1"/>
          </p:cNvSpPr>
          <p:nvPr>
            <p:ph type="dt" sz="half" idx="10"/>
          </p:nvPr>
        </p:nvSpPr>
        <p:spPr/>
        <p:txBody>
          <a:bodyPr/>
          <a:lstStyle/>
          <a:p>
            <a:pPr algn="r"/>
            <a:r>
              <a:rPr lang="fr-FR" cap="all" dirty="0"/>
              <a:t>27/07/2020</a:t>
            </a:r>
          </a:p>
        </p:txBody>
      </p:sp>
      <p:sp>
        <p:nvSpPr>
          <p:cNvPr id="21" name="Espace réservé du pied de page 20"/>
          <p:cNvSpPr>
            <a:spLocks noGrp="1"/>
          </p:cNvSpPr>
          <p:nvPr>
            <p:ph type="ftr" sz="quarter" idx="11"/>
          </p:nvPr>
        </p:nvSpPr>
        <p:spPr/>
        <p:txBody>
          <a:bodyPr/>
          <a:lstStyle/>
          <a:p>
            <a:r>
              <a:rPr lang="fr-FR" dirty="0"/>
              <a:t>Direction de l’Habitat, de l’Urbanisme et des Paysages</a:t>
            </a:r>
          </a:p>
        </p:txBody>
      </p:sp>
      <p:sp>
        <p:nvSpPr>
          <p:cNvPr id="22" name="Espace réservé du numéro de diapositive 21"/>
          <p:cNvSpPr>
            <a:spLocks noGrp="1"/>
          </p:cNvSpPr>
          <p:nvPr>
            <p:ph type="sldNum" sz="quarter" idx="12"/>
          </p:nvPr>
        </p:nvSpPr>
        <p:spPr/>
        <p:txBody>
          <a:bodyPr/>
          <a:lstStyle/>
          <a:p>
            <a:fld id="{733122C9-A0B9-462F-8757-0847AD287B63}" type="slidenum">
              <a:rPr lang="fr-FR" smtClean="0"/>
              <a:pPr/>
              <a:t>2</a:t>
            </a:fld>
            <a:endParaRPr lang="fr-FR" dirty="0"/>
          </a:p>
        </p:txBody>
      </p:sp>
      <p:sp>
        <p:nvSpPr>
          <p:cNvPr id="9" name="Espace réservé du texte 9">
            <a:extLst>
              <a:ext uri="{FF2B5EF4-FFF2-40B4-BE49-F238E27FC236}">
                <a16:creationId xmlns:a16="http://schemas.microsoft.com/office/drawing/2014/main" id="{3B112AF0-9392-8B40-A443-6ED3FA23FA04}"/>
              </a:ext>
            </a:extLst>
          </p:cNvPr>
          <p:cNvSpPr txBox="1">
            <a:spLocks/>
          </p:cNvSpPr>
          <p:nvPr/>
        </p:nvSpPr>
        <p:spPr bwMode="gray">
          <a:xfrm>
            <a:off x="1223998" y="1776263"/>
            <a:ext cx="2088002" cy="2530800"/>
          </a:xfrm>
          <a:prstGeom prst="rect">
            <a:avLst/>
          </a:prstGeom>
        </p:spPr>
        <p:txBody>
          <a:bodyPr vert="horz" lIns="0" tIns="0" rIns="0" bIns="0" rtlCol="0" anchor="t" anchorCtr="0">
            <a:noAutofit/>
          </a:bodyPr>
          <a:lstStyle>
            <a:lvl1pPr marL="144000" indent="-144000" algn="l" defTabSz="914400" rtl="0" eaLnBrk="1" latinLnBrk="0" hangingPunct="1">
              <a:lnSpc>
                <a:spcPct val="100000"/>
              </a:lnSpc>
              <a:spcBef>
                <a:spcPts val="400"/>
              </a:spcBef>
              <a:spcAft>
                <a:spcPts val="800"/>
              </a:spcAft>
              <a:buFont typeface="+mj-lt"/>
              <a:buAutoNum type="arabicPeriod"/>
              <a:defRPr sz="1050" b="1" kern="1200">
                <a:solidFill>
                  <a:schemeClr val="tx1"/>
                </a:solidFill>
                <a:latin typeface="+mn-lt"/>
                <a:ea typeface="+mn-ea"/>
                <a:cs typeface="+mn-cs"/>
              </a:defRPr>
            </a:lvl1pPr>
            <a:lvl2pPr marL="324000" indent="-144000" algn="l" defTabSz="914400" rtl="0" eaLnBrk="1" latinLnBrk="0" hangingPunct="1">
              <a:lnSpc>
                <a:spcPct val="100000"/>
              </a:lnSpc>
              <a:spcBef>
                <a:spcPts val="600"/>
              </a:spcBef>
              <a:spcAft>
                <a:spcPts val="800"/>
              </a:spcAft>
              <a:buFont typeface="+mj-lt"/>
              <a:buAutoNum type="alphaLcPeriod"/>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dirty="0"/>
              <a:t>Les appuis techniques</a:t>
            </a:r>
          </a:p>
          <a:p>
            <a:pPr lvl="1"/>
            <a:r>
              <a:rPr lang="fr-FR" dirty="0"/>
              <a:t>Le Conseiller en Énergie Partagé</a:t>
            </a:r>
          </a:p>
          <a:p>
            <a:pPr lvl="1"/>
            <a:r>
              <a:rPr lang="fr-FR" dirty="0"/>
              <a:t>Le co-financement d’études pour la rénovation énergétique des bâtiments publics</a:t>
            </a:r>
          </a:p>
          <a:p>
            <a:pPr lvl="1"/>
            <a:r>
              <a:rPr lang="fr-FR" dirty="0"/>
              <a:t>Le Schéma directeur immobilier</a:t>
            </a:r>
          </a:p>
          <a:p>
            <a:pPr lvl="1"/>
            <a:r>
              <a:rPr lang="fr-FR" dirty="0"/>
              <a:t>L’AMO CPE</a:t>
            </a:r>
          </a:p>
          <a:p>
            <a:pPr lvl="1"/>
            <a:r>
              <a:rPr lang="fr-FR" dirty="0"/>
              <a:t>L’AMO Commissionnement</a:t>
            </a:r>
          </a:p>
          <a:p>
            <a:pPr lvl="1"/>
            <a:r>
              <a:rPr lang="fr-FR" dirty="0"/>
              <a:t>Le comparateur énergétique</a:t>
            </a:r>
          </a:p>
          <a:p>
            <a:pPr lvl="1"/>
            <a:endParaRPr lang="fr-FR" dirty="0"/>
          </a:p>
        </p:txBody>
      </p:sp>
      <p:sp>
        <p:nvSpPr>
          <p:cNvPr id="12" name="Espace réservé du texte 10">
            <a:extLst>
              <a:ext uri="{FF2B5EF4-FFF2-40B4-BE49-F238E27FC236}">
                <a16:creationId xmlns:a16="http://schemas.microsoft.com/office/drawing/2014/main" id="{43FAE05B-059A-804D-91FE-DFB931DE448D}"/>
              </a:ext>
            </a:extLst>
          </p:cNvPr>
          <p:cNvSpPr txBox="1">
            <a:spLocks/>
          </p:cNvSpPr>
          <p:nvPr/>
        </p:nvSpPr>
        <p:spPr bwMode="gray">
          <a:xfrm>
            <a:off x="3797982" y="1776406"/>
            <a:ext cx="1548033" cy="1493260"/>
          </a:xfrm>
          <a:prstGeom prst="rect">
            <a:avLst/>
          </a:prstGeom>
        </p:spPr>
        <p:txBody>
          <a:bodyPr vert="horz" lIns="0" tIns="0" rIns="0" bIns="0" rtlCol="0" anchor="t" anchorCtr="0">
            <a:noAutofit/>
          </a:bodyPr>
          <a:lstStyle>
            <a:lvl1pPr marL="144000" indent="-144000" algn="l" defTabSz="914400" rtl="0" eaLnBrk="1" latinLnBrk="0" hangingPunct="1">
              <a:lnSpc>
                <a:spcPct val="100000"/>
              </a:lnSpc>
              <a:spcBef>
                <a:spcPts val="400"/>
              </a:spcBef>
              <a:spcAft>
                <a:spcPts val="800"/>
              </a:spcAft>
              <a:buFont typeface="+mj-lt"/>
              <a:buAutoNum type="arabicPeriod"/>
              <a:defRPr sz="1050" b="1" kern="1200">
                <a:solidFill>
                  <a:schemeClr val="tx1"/>
                </a:solidFill>
                <a:latin typeface="+mn-lt"/>
                <a:ea typeface="+mn-ea"/>
                <a:cs typeface="+mn-cs"/>
              </a:defRPr>
            </a:lvl1pPr>
            <a:lvl2pPr marL="324000" indent="-144000" algn="l" defTabSz="914400" rtl="0" eaLnBrk="1" latinLnBrk="0" hangingPunct="1">
              <a:lnSpc>
                <a:spcPct val="100000"/>
              </a:lnSpc>
              <a:spcBef>
                <a:spcPts val="600"/>
              </a:spcBef>
              <a:spcAft>
                <a:spcPts val="800"/>
              </a:spcAft>
              <a:buFont typeface="+mj-lt"/>
              <a:buAutoNum type="alphaLcPeriod"/>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mj-lt"/>
              <a:buAutoNum type="arabicPeriod" startAt="2"/>
            </a:pPr>
            <a:r>
              <a:rPr lang="fr-FR" dirty="0"/>
              <a:t>Les appuis mixtes</a:t>
            </a:r>
          </a:p>
          <a:p>
            <a:pPr lvl="1"/>
            <a:r>
              <a:rPr lang="fr-FR" dirty="0"/>
              <a:t>Le programme ACTEE</a:t>
            </a:r>
          </a:p>
          <a:p>
            <a:pPr marL="459450" lvl="2" indent="-171450"/>
            <a:r>
              <a:rPr lang="fr-FR" dirty="0"/>
              <a:t>Les Appels à Manifestation d’Intérêt</a:t>
            </a:r>
          </a:p>
          <a:p>
            <a:pPr marL="459450" lvl="2" indent="-171450"/>
            <a:r>
              <a:rPr lang="fr-FR" dirty="0"/>
              <a:t>L’économe de flux</a:t>
            </a:r>
          </a:p>
          <a:p>
            <a:pPr marL="459450" lvl="2" indent="-171450"/>
            <a:r>
              <a:rPr lang="fr-FR" dirty="0"/>
              <a:t>La cellule de soutien</a:t>
            </a:r>
          </a:p>
          <a:p>
            <a:pPr marL="459450" lvl="2" indent="-171450"/>
            <a:r>
              <a:rPr lang="fr-FR" dirty="0"/>
              <a:t>Le simulateur</a:t>
            </a:r>
          </a:p>
          <a:p>
            <a:pPr marL="360000" lvl="2" indent="0">
              <a:buNone/>
            </a:pPr>
            <a:endParaRPr lang="fr-FR" dirty="0"/>
          </a:p>
          <a:p>
            <a:pPr lvl="2"/>
            <a:endParaRPr lang="fr-FR" dirty="0"/>
          </a:p>
        </p:txBody>
      </p:sp>
      <p:sp>
        <p:nvSpPr>
          <p:cNvPr id="13" name="Espace réservé du texte 18">
            <a:extLst>
              <a:ext uri="{FF2B5EF4-FFF2-40B4-BE49-F238E27FC236}">
                <a16:creationId xmlns:a16="http://schemas.microsoft.com/office/drawing/2014/main" id="{80577D75-F417-AD43-BF1A-4964AD1D7201}"/>
              </a:ext>
            </a:extLst>
          </p:cNvPr>
          <p:cNvSpPr txBox="1">
            <a:spLocks/>
          </p:cNvSpPr>
          <p:nvPr/>
        </p:nvSpPr>
        <p:spPr bwMode="gray">
          <a:xfrm>
            <a:off x="5831997" y="1776263"/>
            <a:ext cx="2520000" cy="2530800"/>
          </a:xfrm>
          <a:prstGeom prst="rect">
            <a:avLst/>
          </a:prstGeom>
        </p:spPr>
        <p:txBody>
          <a:bodyPr vert="horz" lIns="0" tIns="0" rIns="0" bIns="0" rtlCol="0" anchor="t" anchorCtr="0">
            <a:noAutofit/>
          </a:bodyPr>
          <a:lstStyle>
            <a:lvl1pPr marL="144000" indent="-144000" algn="l" defTabSz="914400" rtl="0" eaLnBrk="1" latinLnBrk="0" hangingPunct="1">
              <a:lnSpc>
                <a:spcPct val="100000"/>
              </a:lnSpc>
              <a:spcBef>
                <a:spcPts val="400"/>
              </a:spcBef>
              <a:spcAft>
                <a:spcPts val="800"/>
              </a:spcAft>
              <a:buFont typeface="+mj-lt"/>
              <a:buAutoNum type="arabicPeriod"/>
              <a:defRPr sz="1050" b="1" kern="1200">
                <a:solidFill>
                  <a:schemeClr val="tx1"/>
                </a:solidFill>
                <a:latin typeface="+mn-lt"/>
                <a:ea typeface="+mn-ea"/>
                <a:cs typeface="+mn-cs"/>
              </a:defRPr>
            </a:lvl1pPr>
            <a:lvl2pPr marL="324000" indent="-144000" algn="l" defTabSz="914400" rtl="0" eaLnBrk="1" latinLnBrk="0" hangingPunct="1">
              <a:lnSpc>
                <a:spcPct val="100000"/>
              </a:lnSpc>
              <a:spcBef>
                <a:spcPts val="600"/>
              </a:spcBef>
              <a:spcAft>
                <a:spcPts val="800"/>
              </a:spcAft>
              <a:buFont typeface="+mj-lt"/>
              <a:buAutoNum type="alphaLcPeriod"/>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fr-FR" dirty="0"/>
              <a:t>3. Les appuis financiers</a:t>
            </a:r>
          </a:p>
          <a:p>
            <a:pPr lvl="1"/>
            <a:r>
              <a:rPr lang="fr-FR" dirty="0"/>
              <a:t>DSIL / DETR</a:t>
            </a:r>
          </a:p>
          <a:p>
            <a:pPr lvl="1"/>
            <a:r>
              <a:rPr lang="fr-FR" dirty="0"/>
              <a:t>Les aides de la Banque des Territoires</a:t>
            </a:r>
          </a:p>
          <a:p>
            <a:pPr lvl="1"/>
            <a:r>
              <a:rPr lang="fr-FR" dirty="0"/>
              <a:t>Les CEE</a:t>
            </a:r>
          </a:p>
          <a:p>
            <a:pPr lvl="1"/>
            <a:r>
              <a:rPr lang="fr-FR" dirty="0"/>
              <a:t>Le fond de chaleur </a:t>
            </a:r>
          </a:p>
          <a:p>
            <a:pPr lvl="1"/>
            <a:r>
              <a:rPr lang="fr-FR" dirty="0"/>
              <a:t>La prime pour la mise en place d’un système de management de l’énergie</a:t>
            </a:r>
          </a:p>
          <a:p>
            <a:pPr lvl="1"/>
            <a:r>
              <a:rPr lang="fr-FR" dirty="0"/>
              <a:t>Le concours CUBE.S</a:t>
            </a:r>
          </a:p>
        </p:txBody>
      </p:sp>
    </p:spTree>
    <p:extLst>
      <p:ext uri="{BB962C8B-B14F-4D97-AF65-F5344CB8AC3E}">
        <p14:creationId xmlns:p14="http://schemas.microsoft.com/office/powerpoint/2010/main" val="27578537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a:xfrm>
            <a:off x="1763688" y="1023558"/>
            <a:ext cx="4067985" cy="421629"/>
          </a:xfrm>
        </p:spPr>
        <p:txBody>
          <a:bodyPr/>
          <a:lstStyle/>
          <a:p>
            <a:r>
              <a:rPr lang="fr-FR" dirty="0"/>
              <a:t>L’</a:t>
            </a:r>
            <a:r>
              <a:rPr lang="fr-FR" dirty="0" err="1"/>
              <a:t>Édu</a:t>
            </a:r>
            <a:r>
              <a:rPr lang="fr-FR" dirty="0"/>
              <a:t>-Prêt</a:t>
            </a:r>
          </a:p>
        </p:txBody>
      </p:sp>
      <p:sp>
        <p:nvSpPr>
          <p:cNvPr id="9" name="Espace réservé du texte 8"/>
          <p:cNvSpPr>
            <a:spLocks noGrp="1"/>
          </p:cNvSpPr>
          <p:nvPr>
            <p:ph type="body" sz="quarter" idx="14"/>
          </p:nvPr>
        </p:nvSpPr>
        <p:spPr>
          <a:xfrm>
            <a:off x="467544" y="1926340"/>
            <a:ext cx="2520000" cy="1423215"/>
          </a:xfrm>
        </p:spPr>
        <p:txBody>
          <a:bodyPr/>
          <a:lstStyle/>
          <a:p>
            <a:pPr algn="just"/>
            <a:r>
              <a:rPr lang="fr-FR" sz="1200" b="1" i="1" dirty="0"/>
              <a:t>Pour</a:t>
            </a:r>
            <a:r>
              <a:rPr lang="fr-FR" sz="1200" dirty="0"/>
              <a:t> : Les collectivités territoriales</a:t>
            </a:r>
          </a:p>
          <a:p>
            <a:pPr algn="just"/>
            <a:r>
              <a:rPr lang="fr-FR" sz="1200" b="1" i="1" dirty="0"/>
              <a:t>Proposé par</a:t>
            </a:r>
            <a:r>
              <a:rPr lang="fr-FR" sz="1200" i="1" dirty="0"/>
              <a:t> </a:t>
            </a:r>
            <a:r>
              <a:rPr lang="fr-FR" sz="1200" dirty="0"/>
              <a:t>: La Banque des Territoires</a:t>
            </a:r>
          </a:p>
          <a:p>
            <a:pPr algn="just"/>
            <a:r>
              <a:rPr lang="fr-FR" sz="1200" b="1" i="1" dirty="0"/>
              <a:t>Objectif</a:t>
            </a:r>
            <a:r>
              <a:rPr lang="fr-FR" sz="1200" b="1" dirty="0"/>
              <a:t> </a:t>
            </a:r>
            <a:r>
              <a:rPr lang="fr-FR" sz="1200" dirty="0"/>
              <a:t>: Aider financièrement les collectivités territoriales, via des prêts ou une participation à l’investissement, pour leur permettre d’effectuer des travaux de rénovation énergétique de leurs bâtiments scolaires</a:t>
            </a:r>
          </a:p>
          <a:p>
            <a:pPr algn="just"/>
            <a:endParaRPr lang="fr-FR" sz="1200" dirty="0"/>
          </a:p>
        </p:txBody>
      </p:sp>
      <p:sp>
        <p:nvSpPr>
          <p:cNvPr id="10" name="Espace réservé du texte 9"/>
          <p:cNvSpPr>
            <a:spLocks noGrp="1"/>
          </p:cNvSpPr>
          <p:nvPr>
            <p:ph type="body" sz="quarter" idx="15"/>
          </p:nvPr>
        </p:nvSpPr>
        <p:spPr>
          <a:xfrm>
            <a:off x="3312000" y="1926340"/>
            <a:ext cx="5472000" cy="1687500"/>
          </a:xfrm>
        </p:spPr>
        <p:txBody>
          <a:bodyPr/>
          <a:lstStyle/>
          <a:p>
            <a:pPr>
              <a:spcAft>
                <a:spcPts val="0"/>
              </a:spcAft>
            </a:pPr>
            <a:r>
              <a:rPr lang="fr-FR" dirty="0"/>
              <a:t>L’</a:t>
            </a:r>
            <a:r>
              <a:rPr lang="fr-FR" b="1" dirty="0" err="1"/>
              <a:t>Édu</a:t>
            </a:r>
            <a:r>
              <a:rPr lang="fr-FR" b="1" dirty="0"/>
              <a:t>-prêt </a:t>
            </a:r>
            <a:r>
              <a:rPr lang="fr-FR" dirty="0"/>
              <a:t>:</a:t>
            </a:r>
          </a:p>
          <a:p>
            <a:pPr>
              <a:spcAft>
                <a:spcPts val="0"/>
              </a:spcAft>
            </a:pPr>
            <a:endParaRPr lang="fr-FR" dirty="0"/>
          </a:p>
          <a:p>
            <a:pPr marL="171450" indent="-171450">
              <a:spcAft>
                <a:spcPts val="0"/>
              </a:spcAft>
              <a:buFont typeface="Arial" panose="020B0604020202020204" pitchFamily="34" charset="0"/>
              <a:buChar char="•"/>
            </a:pPr>
            <a:r>
              <a:rPr lang="fr-FR" dirty="0"/>
              <a:t>Peut prendre en charge 100% du montant des travaux jusqu’à 1M€, 75% entre 1M€ et 2M€ et 50% au-delà de 2M€</a:t>
            </a:r>
          </a:p>
          <a:p>
            <a:pPr marL="171450" indent="-171450">
              <a:spcAft>
                <a:spcPts val="0"/>
              </a:spcAft>
              <a:buFont typeface="Arial" panose="020B0604020202020204" pitchFamily="34" charset="0"/>
              <a:buChar char="•"/>
            </a:pPr>
            <a:r>
              <a:rPr lang="fr-FR" dirty="0"/>
              <a:t>Dure entre 25 ans et 40 ans</a:t>
            </a:r>
          </a:p>
          <a:p>
            <a:pPr marL="171450" indent="-171450">
              <a:spcAft>
                <a:spcPts val="0"/>
              </a:spcAft>
              <a:buFont typeface="Arial" panose="020B0604020202020204" pitchFamily="34" charset="0"/>
              <a:buChar char="•"/>
            </a:pPr>
            <a:r>
              <a:rPr lang="fr-FR" dirty="0"/>
              <a:t>Est réservé aux bâtiments scolaires de la crèche à l’université</a:t>
            </a:r>
          </a:p>
          <a:p>
            <a:pPr marL="171450" indent="-171450">
              <a:spcAft>
                <a:spcPts val="0"/>
              </a:spcAft>
              <a:buFont typeface="Arial" panose="020B0604020202020204" pitchFamily="34" charset="0"/>
              <a:buChar char="•"/>
            </a:pPr>
            <a:r>
              <a:rPr lang="fr-FR" dirty="0"/>
              <a:t>N’impose pas de contrainte quant à la réduction de la consommation d’énergie après travaux</a:t>
            </a:r>
          </a:p>
          <a:p>
            <a:pPr marL="171450" indent="-171450">
              <a:spcAft>
                <a:spcPts val="0"/>
              </a:spcAft>
              <a:buFont typeface="Arial" panose="020B0604020202020204" pitchFamily="34" charset="0"/>
              <a:buChar char="•"/>
            </a:pPr>
            <a:r>
              <a:rPr lang="fr-FR" dirty="0"/>
              <a:t>Peut servir pour une expansion ou un changement d’usage </a:t>
            </a:r>
          </a:p>
          <a:p>
            <a:pPr marL="171450" indent="-171450">
              <a:spcAft>
                <a:spcPts val="0"/>
              </a:spcAft>
              <a:buFont typeface="Arial" panose="020B0604020202020204" pitchFamily="34" charset="0"/>
              <a:buChar char="•"/>
            </a:pPr>
            <a:r>
              <a:rPr lang="fr-FR" dirty="0"/>
              <a:t>Taux fixé au taux du livret A + 0,75%</a:t>
            </a:r>
          </a:p>
          <a:p>
            <a:pPr>
              <a:spcAft>
                <a:spcPts val="0"/>
              </a:spcAft>
            </a:pPr>
            <a:endParaRPr lang="fr-FR" dirty="0"/>
          </a:p>
          <a:p>
            <a:pPr>
              <a:spcAft>
                <a:spcPts val="0"/>
              </a:spcAft>
            </a:pPr>
            <a:endParaRPr lang="fr-FR" dirty="0"/>
          </a:p>
        </p:txBody>
      </p:sp>
      <p:sp>
        <p:nvSpPr>
          <p:cNvPr id="2" name="Espace réservé de la date 1"/>
          <p:cNvSpPr>
            <a:spLocks noGrp="1"/>
          </p:cNvSpPr>
          <p:nvPr>
            <p:ph type="dt" sz="half" idx="10"/>
          </p:nvPr>
        </p:nvSpPr>
        <p:spPr/>
        <p:txBody>
          <a:bodyPr/>
          <a:lstStyle/>
          <a:p>
            <a:pPr algn="r"/>
            <a:r>
              <a:rPr lang="fr-FR" cap="all" dirty="0"/>
              <a:t>27/07/2020</a:t>
            </a:r>
          </a:p>
        </p:txBody>
      </p:sp>
      <p:sp>
        <p:nvSpPr>
          <p:cNvPr id="3" name="Espace réservé du pied de page 2"/>
          <p:cNvSpPr>
            <a:spLocks noGrp="1"/>
          </p:cNvSpPr>
          <p:nvPr>
            <p:ph type="ftr" sz="quarter" idx="11"/>
          </p:nvPr>
        </p:nvSpPr>
        <p:spPr/>
        <p:txBody>
          <a:bodyPr/>
          <a:lstStyle/>
          <a:p>
            <a:r>
              <a:rPr lang="fr-FR" dirty="0"/>
              <a:t>Direction de l’Habitat, de l’Urbanisme et des Paysages</a:t>
            </a:r>
          </a:p>
        </p:txBody>
      </p:sp>
      <p:sp>
        <p:nvSpPr>
          <p:cNvPr id="4" name="Espace réservé du numéro de diapositive 3"/>
          <p:cNvSpPr>
            <a:spLocks noGrp="1"/>
          </p:cNvSpPr>
          <p:nvPr>
            <p:ph type="sldNum" sz="quarter" idx="12"/>
          </p:nvPr>
        </p:nvSpPr>
        <p:spPr/>
        <p:txBody>
          <a:bodyPr/>
          <a:lstStyle/>
          <a:p>
            <a:fld id="{733122C9-A0B9-462F-8757-0847AD287B63}" type="slidenum">
              <a:rPr lang="fr-FR" smtClean="0"/>
              <a:pPr/>
              <a:t>20</a:t>
            </a:fld>
            <a:endParaRPr lang="fr-FR" dirty="0"/>
          </a:p>
        </p:txBody>
      </p:sp>
      <p:pic>
        <p:nvPicPr>
          <p:cNvPr id="13" name="Image 12" descr="Une image contenant dessin&#10;&#10;Description générée automatiquement">
            <a:extLst>
              <a:ext uri="{FF2B5EF4-FFF2-40B4-BE49-F238E27FC236}">
                <a16:creationId xmlns:a16="http://schemas.microsoft.com/office/drawing/2014/main" id="{E2DAAA94-5847-B342-884E-0A5F435D0BB4}"/>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467544" y="711823"/>
            <a:ext cx="1052507" cy="1045097"/>
          </a:xfrm>
          <a:prstGeom prst="rect">
            <a:avLst/>
          </a:prstGeom>
        </p:spPr>
      </p:pic>
      <p:sp>
        <p:nvSpPr>
          <p:cNvPr id="14" name="Espace réservé du texte 10">
            <a:extLst>
              <a:ext uri="{FF2B5EF4-FFF2-40B4-BE49-F238E27FC236}">
                <a16:creationId xmlns:a16="http://schemas.microsoft.com/office/drawing/2014/main" id="{3EAA3786-C4EC-914B-86E1-CE640FCBA0D3}"/>
              </a:ext>
            </a:extLst>
          </p:cNvPr>
          <p:cNvSpPr txBox="1">
            <a:spLocks/>
          </p:cNvSpPr>
          <p:nvPr/>
        </p:nvSpPr>
        <p:spPr bwMode="gray">
          <a:xfrm>
            <a:off x="480060" y="4225298"/>
            <a:ext cx="8424000" cy="423930"/>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spcAft>
                <a:spcPts val="500"/>
              </a:spcAft>
              <a:buFont typeface="Arial" pitchFamily="34" charset="0"/>
              <a:buNone/>
              <a:defRPr sz="1050" b="0" kern="1200">
                <a:solidFill>
                  <a:schemeClr val="tx1"/>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baseline="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b="1" i="1" dirty="0"/>
              <a:t>Pour en savoir plus </a:t>
            </a:r>
            <a:r>
              <a:rPr lang="fr-FR" dirty="0"/>
              <a:t>: </a:t>
            </a:r>
            <a:r>
              <a:rPr lang="fr-FR" u="sng" dirty="0">
                <a:hlinkClick r:id="rId3"/>
              </a:rPr>
              <a:t>https://www.banquedesterritoires.fr/edu-pret</a:t>
            </a:r>
            <a:endParaRPr lang="fr-FR" dirty="0"/>
          </a:p>
          <a:p>
            <a:r>
              <a:rPr lang="fr-FR" b="1" i="1" dirty="0"/>
              <a:t>Contact</a:t>
            </a:r>
            <a:r>
              <a:rPr lang="fr-FR" dirty="0"/>
              <a:t> : Direction régionale de la Banque des Territoires</a:t>
            </a:r>
          </a:p>
        </p:txBody>
      </p:sp>
      <p:sp>
        <p:nvSpPr>
          <p:cNvPr id="17" name="Espace réservé du texte 26">
            <a:extLst>
              <a:ext uri="{FF2B5EF4-FFF2-40B4-BE49-F238E27FC236}">
                <a16:creationId xmlns:a16="http://schemas.microsoft.com/office/drawing/2014/main" id="{96FFCD50-1DF8-5F43-B31D-E12E68E770A9}"/>
              </a:ext>
            </a:extLst>
          </p:cNvPr>
          <p:cNvSpPr>
            <a:spLocks noGrp="1"/>
          </p:cNvSpPr>
          <p:nvPr>
            <p:ph type="body" sz="quarter" idx="13"/>
          </p:nvPr>
        </p:nvSpPr>
        <p:spPr>
          <a:xfrm>
            <a:off x="3312000" y="180000"/>
            <a:ext cx="5472000" cy="360000"/>
          </a:xfrm>
        </p:spPr>
        <p:txBody>
          <a:bodyPr/>
          <a:lstStyle/>
          <a:p>
            <a:pPr marL="0" indent="0">
              <a:buNone/>
            </a:pPr>
            <a:r>
              <a:rPr lang="fr-FR" dirty="0"/>
              <a:t>3. Les appuis financiers</a:t>
            </a:r>
          </a:p>
        </p:txBody>
      </p:sp>
    </p:spTree>
    <p:extLst>
      <p:ext uri="{BB962C8B-B14F-4D97-AF65-F5344CB8AC3E}">
        <p14:creationId xmlns:p14="http://schemas.microsoft.com/office/powerpoint/2010/main" val="10609854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a:xfrm>
            <a:off x="1763688" y="1023558"/>
            <a:ext cx="4067985" cy="421629"/>
          </a:xfrm>
        </p:spPr>
        <p:txBody>
          <a:bodyPr/>
          <a:lstStyle/>
          <a:p>
            <a:r>
              <a:rPr lang="fr-FR" dirty="0"/>
              <a:t>Le dispositif Intracting</a:t>
            </a:r>
          </a:p>
        </p:txBody>
      </p:sp>
      <p:sp>
        <p:nvSpPr>
          <p:cNvPr id="9" name="Espace réservé du texte 8"/>
          <p:cNvSpPr>
            <a:spLocks noGrp="1"/>
          </p:cNvSpPr>
          <p:nvPr>
            <p:ph type="body" sz="quarter" idx="14"/>
          </p:nvPr>
        </p:nvSpPr>
        <p:spPr>
          <a:xfrm>
            <a:off x="395413" y="1928745"/>
            <a:ext cx="2520000" cy="1423215"/>
          </a:xfrm>
        </p:spPr>
        <p:txBody>
          <a:bodyPr/>
          <a:lstStyle/>
          <a:p>
            <a:pPr algn="just"/>
            <a:r>
              <a:rPr lang="fr-FR" sz="1200" b="1" i="1" dirty="0"/>
              <a:t>Pour</a:t>
            </a:r>
            <a:r>
              <a:rPr lang="fr-FR" sz="1200" dirty="0"/>
              <a:t> : Les collectivités territoriales</a:t>
            </a:r>
          </a:p>
          <a:p>
            <a:pPr algn="just"/>
            <a:r>
              <a:rPr lang="fr-FR" sz="1200" b="1" i="1" dirty="0"/>
              <a:t>Proposé par</a:t>
            </a:r>
            <a:r>
              <a:rPr lang="fr-FR" sz="1200" i="1" dirty="0"/>
              <a:t> </a:t>
            </a:r>
            <a:r>
              <a:rPr lang="fr-FR" sz="1200" dirty="0"/>
              <a:t>: La Banque des Territoires</a:t>
            </a:r>
          </a:p>
          <a:p>
            <a:pPr algn="just"/>
            <a:r>
              <a:rPr lang="fr-FR" sz="1200" b="1" i="1" dirty="0"/>
              <a:t>Objectif</a:t>
            </a:r>
            <a:r>
              <a:rPr lang="fr-FR" sz="1200" b="1" dirty="0"/>
              <a:t> </a:t>
            </a:r>
            <a:r>
              <a:rPr lang="fr-FR" sz="1200" dirty="0"/>
              <a:t>: Aider financièrement les collectivités territoriales, via des prêts ou une participation à l’investissement, pour leur permettre d’effectuer des travaux de rénovation énergétique</a:t>
            </a:r>
          </a:p>
        </p:txBody>
      </p:sp>
      <p:sp>
        <p:nvSpPr>
          <p:cNvPr id="10" name="Espace réservé du texte 9"/>
          <p:cNvSpPr>
            <a:spLocks noGrp="1"/>
          </p:cNvSpPr>
          <p:nvPr>
            <p:ph type="body" sz="quarter" idx="15"/>
          </p:nvPr>
        </p:nvSpPr>
        <p:spPr>
          <a:xfrm>
            <a:off x="3312000" y="1928745"/>
            <a:ext cx="5472000" cy="1687500"/>
          </a:xfrm>
        </p:spPr>
        <p:txBody>
          <a:bodyPr/>
          <a:lstStyle/>
          <a:p>
            <a:pPr>
              <a:spcAft>
                <a:spcPts val="0"/>
              </a:spcAft>
            </a:pPr>
            <a:r>
              <a:rPr lang="fr-FR" dirty="0"/>
              <a:t>Le dispositif </a:t>
            </a:r>
            <a:r>
              <a:rPr lang="fr-FR" b="1" dirty="0"/>
              <a:t>Intracting</a:t>
            </a:r>
            <a:r>
              <a:rPr lang="fr-FR" dirty="0"/>
              <a:t> :</a:t>
            </a:r>
          </a:p>
          <a:p>
            <a:pPr>
              <a:spcAft>
                <a:spcPts val="0"/>
              </a:spcAft>
            </a:pPr>
            <a:endParaRPr lang="fr-FR" dirty="0"/>
          </a:p>
          <a:p>
            <a:pPr marL="171450" indent="-171450">
              <a:spcAft>
                <a:spcPts val="0"/>
              </a:spcAft>
              <a:buFont typeface="Arial" panose="020B0604020202020204" pitchFamily="34" charset="0"/>
              <a:buChar char="•"/>
            </a:pPr>
            <a:r>
              <a:rPr lang="fr-FR" dirty="0"/>
              <a:t>Peut prendre en charge jusqu’à 50% des travaux ou dispositifs de réglages</a:t>
            </a:r>
          </a:p>
          <a:p>
            <a:pPr marL="171450" indent="-171450">
              <a:spcAft>
                <a:spcPts val="0"/>
              </a:spcAft>
              <a:buFont typeface="Arial" panose="020B0604020202020204" pitchFamily="34" charset="0"/>
              <a:buChar char="•"/>
            </a:pPr>
            <a:r>
              <a:rPr lang="fr-FR" dirty="0"/>
              <a:t>Est accompagné d’un économe de flux qui calcule le montant des remboursements sur les économies réalisées</a:t>
            </a:r>
          </a:p>
          <a:p>
            <a:pPr marL="171450" indent="-171450">
              <a:spcAft>
                <a:spcPts val="0"/>
              </a:spcAft>
              <a:buFont typeface="Arial" panose="020B0604020202020204" pitchFamily="34" charset="0"/>
              <a:buChar char="•"/>
            </a:pPr>
            <a:r>
              <a:rPr lang="fr-FR" dirty="0"/>
              <a:t>Doit permettre la réduction de la consommation d’énergie rapidement (temps de retour inférieur à 10ans)</a:t>
            </a:r>
          </a:p>
          <a:p>
            <a:pPr marL="171450" indent="-171450">
              <a:spcAft>
                <a:spcPts val="0"/>
              </a:spcAft>
              <a:buFont typeface="Arial" panose="020B0604020202020204" pitchFamily="34" charset="0"/>
              <a:buChar char="•"/>
            </a:pPr>
            <a:r>
              <a:rPr lang="fr-FR" dirty="0"/>
              <a:t>Taux fixé à 2%</a:t>
            </a:r>
          </a:p>
        </p:txBody>
      </p:sp>
      <p:sp>
        <p:nvSpPr>
          <p:cNvPr id="2" name="Espace réservé de la date 1"/>
          <p:cNvSpPr>
            <a:spLocks noGrp="1"/>
          </p:cNvSpPr>
          <p:nvPr>
            <p:ph type="dt" sz="half" idx="10"/>
          </p:nvPr>
        </p:nvSpPr>
        <p:spPr/>
        <p:txBody>
          <a:bodyPr/>
          <a:lstStyle/>
          <a:p>
            <a:pPr algn="r"/>
            <a:r>
              <a:rPr lang="fr-FR" cap="all" dirty="0"/>
              <a:t>27/07/2020</a:t>
            </a:r>
          </a:p>
        </p:txBody>
      </p:sp>
      <p:sp>
        <p:nvSpPr>
          <p:cNvPr id="3" name="Espace réservé du pied de page 2"/>
          <p:cNvSpPr>
            <a:spLocks noGrp="1"/>
          </p:cNvSpPr>
          <p:nvPr>
            <p:ph type="ftr" sz="quarter" idx="11"/>
          </p:nvPr>
        </p:nvSpPr>
        <p:spPr/>
        <p:txBody>
          <a:bodyPr/>
          <a:lstStyle/>
          <a:p>
            <a:r>
              <a:rPr lang="fr-FR" dirty="0"/>
              <a:t>Direction de l’Habitat, de l’Urbanisme et des Paysages</a:t>
            </a:r>
          </a:p>
        </p:txBody>
      </p:sp>
      <p:sp>
        <p:nvSpPr>
          <p:cNvPr id="4" name="Espace réservé du numéro de diapositive 3"/>
          <p:cNvSpPr>
            <a:spLocks noGrp="1"/>
          </p:cNvSpPr>
          <p:nvPr>
            <p:ph type="sldNum" sz="quarter" idx="12"/>
          </p:nvPr>
        </p:nvSpPr>
        <p:spPr/>
        <p:txBody>
          <a:bodyPr/>
          <a:lstStyle/>
          <a:p>
            <a:fld id="{733122C9-A0B9-462F-8757-0847AD287B63}" type="slidenum">
              <a:rPr lang="fr-FR" smtClean="0"/>
              <a:pPr/>
              <a:t>21</a:t>
            </a:fld>
            <a:endParaRPr lang="fr-FR" dirty="0"/>
          </a:p>
        </p:txBody>
      </p:sp>
      <p:pic>
        <p:nvPicPr>
          <p:cNvPr id="13" name="Image 12" descr="Une image contenant dessin&#10;&#10;Description générée automatiquement">
            <a:extLst>
              <a:ext uri="{FF2B5EF4-FFF2-40B4-BE49-F238E27FC236}">
                <a16:creationId xmlns:a16="http://schemas.microsoft.com/office/drawing/2014/main" id="{E2DAAA94-5847-B342-884E-0A5F435D0BB4}"/>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467544" y="711823"/>
            <a:ext cx="1052507" cy="1045097"/>
          </a:xfrm>
          <a:prstGeom prst="rect">
            <a:avLst/>
          </a:prstGeom>
        </p:spPr>
      </p:pic>
      <p:sp>
        <p:nvSpPr>
          <p:cNvPr id="14" name="Espace réservé du texte 10">
            <a:extLst>
              <a:ext uri="{FF2B5EF4-FFF2-40B4-BE49-F238E27FC236}">
                <a16:creationId xmlns:a16="http://schemas.microsoft.com/office/drawing/2014/main" id="{049191F6-82D1-784E-BE0E-35AF8917D33C}"/>
              </a:ext>
            </a:extLst>
          </p:cNvPr>
          <p:cNvSpPr txBox="1">
            <a:spLocks/>
          </p:cNvSpPr>
          <p:nvPr/>
        </p:nvSpPr>
        <p:spPr bwMode="gray">
          <a:xfrm>
            <a:off x="480060" y="4225298"/>
            <a:ext cx="8424000" cy="423930"/>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spcAft>
                <a:spcPts val="500"/>
              </a:spcAft>
              <a:buFont typeface="Arial" pitchFamily="34" charset="0"/>
              <a:buNone/>
              <a:defRPr sz="1050" b="0" kern="1200">
                <a:solidFill>
                  <a:schemeClr val="tx1"/>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baseline="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b="1" i="1" dirty="0"/>
              <a:t>Pour en savoir plus </a:t>
            </a:r>
            <a:r>
              <a:rPr lang="fr-FR" dirty="0"/>
              <a:t>: </a:t>
            </a:r>
            <a:r>
              <a:rPr lang="fr-FR" u="sng" dirty="0">
                <a:hlinkClick r:id="rId3"/>
              </a:rPr>
              <a:t>https://www.banquedesterritoires.fr/investissement-dans-la-renovation-des-batiments-dispositif-intracting</a:t>
            </a:r>
            <a:endParaRPr lang="fr-FR" dirty="0"/>
          </a:p>
          <a:p>
            <a:r>
              <a:rPr lang="fr-FR" b="1" i="1" dirty="0"/>
              <a:t>Contact</a:t>
            </a:r>
            <a:r>
              <a:rPr lang="fr-FR" dirty="0"/>
              <a:t> : Direction régionale de la Banque des Territoires</a:t>
            </a:r>
          </a:p>
        </p:txBody>
      </p:sp>
      <p:sp>
        <p:nvSpPr>
          <p:cNvPr id="17" name="Espace réservé du texte 26">
            <a:extLst>
              <a:ext uri="{FF2B5EF4-FFF2-40B4-BE49-F238E27FC236}">
                <a16:creationId xmlns:a16="http://schemas.microsoft.com/office/drawing/2014/main" id="{E860B3AA-623E-604B-B091-49960DB9B087}"/>
              </a:ext>
            </a:extLst>
          </p:cNvPr>
          <p:cNvSpPr>
            <a:spLocks noGrp="1"/>
          </p:cNvSpPr>
          <p:nvPr>
            <p:ph type="body" sz="quarter" idx="13"/>
          </p:nvPr>
        </p:nvSpPr>
        <p:spPr>
          <a:xfrm>
            <a:off x="3312000" y="180000"/>
            <a:ext cx="5472000" cy="360000"/>
          </a:xfrm>
        </p:spPr>
        <p:txBody>
          <a:bodyPr/>
          <a:lstStyle/>
          <a:p>
            <a:pPr marL="0" indent="0">
              <a:buNone/>
            </a:pPr>
            <a:r>
              <a:rPr lang="fr-FR" dirty="0"/>
              <a:t>3. Les appuis financiers</a:t>
            </a:r>
          </a:p>
        </p:txBody>
      </p:sp>
    </p:spTree>
    <p:extLst>
      <p:ext uri="{BB962C8B-B14F-4D97-AF65-F5344CB8AC3E}">
        <p14:creationId xmlns:p14="http://schemas.microsoft.com/office/powerpoint/2010/main" val="42775073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a:xfrm>
            <a:off x="1763688" y="1023558"/>
            <a:ext cx="6912768" cy="421629"/>
          </a:xfrm>
        </p:spPr>
        <p:txBody>
          <a:bodyPr/>
          <a:lstStyle/>
          <a:p>
            <a:r>
              <a:rPr lang="fr-FR" dirty="0"/>
              <a:t>Le montage en MPPE (Marché de Partenariat de Performance Énergétique)</a:t>
            </a:r>
          </a:p>
        </p:txBody>
      </p:sp>
      <p:sp>
        <p:nvSpPr>
          <p:cNvPr id="9" name="Espace réservé du texte 8"/>
          <p:cNvSpPr>
            <a:spLocks noGrp="1"/>
          </p:cNvSpPr>
          <p:nvPr>
            <p:ph type="body" sz="quarter" idx="14"/>
          </p:nvPr>
        </p:nvSpPr>
        <p:spPr>
          <a:xfrm>
            <a:off x="387096" y="2064929"/>
            <a:ext cx="2520000" cy="1423215"/>
          </a:xfrm>
        </p:spPr>
        <p:txBody>
          <a:bodyPr/>
          <a:lstStyle/>
          <a:p>
            <a:pPr algn="just"/>
            <a:r>
              <a:rPr lang="fr-FR" sz="1200" b="1" i="1" dirty="0"/>
              <a:t>Pour</a:t>
            </a:r>
            <a:r>
              <a:rPr lang="fr-FR" sz="1200" dirty="0"/>
              <a:t> : Les collectivités territoriales</a:t>
            </a:r>
          </a:p>
          <a:p>
            <a:pPr algn="just"/>
            <a:r>
              <a:rPr lang="fr-FR" sz="1200" b="1" i="1" dirty="0"/>
              <a:t>Proposé par</a:t>
            </a:r>
            <a:r>
              <a:rPr lang="fr-FR" sz="1200" i="1" dirty="0"/>
              <a:t> </a:t>
            </a:r>
            <a:r>
              <a:rPr lang="fr-FR" sz="1200" dirty="0"/>
              <a:t>: La Banque des Territoires</a:t>
            </a:r>
          </a:p>
          <a:p>
            <a:pPr algn="just"/>
            <a:r>
              <a:rPr lang="fr-FR" sz="1200" b="1" i="1" dirty="0"/>
              <a:t>Objectif</a:t>
            </a:r>
            <a:r>
              <a:rPr lang="fr-FR" sz="1200" b="1" dirty="0"/>
              <a:t> </a:t>
            </a:r>
            <a:r>
              <a:rPr lang="fr-FR" sz="1200" dirty="0"/>
              <a:t>: Aider financièrement les collectivités territoriales, via des prêts ou une participation à l’investissement, pour leur permettre d’effectuer des travaux de rénovation énergétique de leurs bâtiments scolaires</a:t>
            </a:r>
          </a:p>
          <a:p>
            <a:pPr algn="just"/>
            <a:endParaRPr lang="fr-FR" sz="1200" dirty="0"/>
          </a:p>
        </p:txBody>
      </p:sp>
      <p:sp>
        <p:nvSpPr>
          <p:cNvPr id="10" name="Espace réservé du texte 9"/>
          <p:cNvSpPr>
            <a:spLocks noGrp="1"/>
          </p:cNvSpPr>
          <p:nvPr>
            <p:ph type="body" sz="quarter" idx="15"/>
          </p:nvPr>
        </p:nvSpPr>
        <p:spPr>
          <a:xfrm>
            <a:off x="3312000" y="2064929"/>
            <a:ext cx="5472000" cy="1687500"/>
          </a:xfrm>
        </p:spPr>
        <p:txBody>
          <a:bodyPr/>
          <a:lstStyle/>
          <a:p>
            <a:pPr algn="just">
              <a:spcAft>
                <a:spcPts val="0"/>
              </a:spcAft>
            </a:pPr>
            <a:r>
              <a:rPr lang="fr-FR" b="1" dirty="0"/>
              <a:t>Le montage en MPPE </a:t>
            </a:r>
            <a:r>
              <a:rPr lang="fr-FR" dirty="0"/>
              <a:t>:</a:t>
            </a:r>
          </a:p>
          <a:p>
            <a:pPr algn="just">
              <a:spcAft>
                <a:spcPts val="0"/>
              </a:spcAft>
            </a:pPr>
            <a:endParaRPr lang="fr-FR" dirty="0"/>
          </a:p>
          <a:p>
            <a:pPr marL="171450" indent="-171450" algn="just">
              <a:spcAft>
                <a:spcPts val="0"/>
              </a:spcAft>
              <a:buFont typeface="Arial" panose="020B0604020202020204" pitchFamily="34" charset="0"/>
              <a:buChar char="•"/>
            </a:pPr>
            <a:r>
              <a:rPr lang="fr-FR" dirty="0"/>
              <a:t>Permet de bénéficier d’une prestation globale de Maîtrise d’Ouvrage tout en sanctuarisant les coûts du projet avec un engagement sur le </a:t>
            </a:r>
            <a:r>
              <a:rPr lang="fr-FR" b="1" dirty="0"/>
              <a:t>long terme </a:t>
            </a:r>
          </a:p>
          <a:p>
            <a:pPr marL="171450" indent="-171450" algn="just">
              <a:spcAft>
                <a:spcPts val="0"/>
              </a:spcAft>
              <a:buFont typeface="Arial" panose="020B0604020202020204" pitchFamily="34" charset="0"/>
              <a:buChar char="•"/>
            </a:pPr>
            <a:r>
              <a:rPr lang="fr-FR" dirty="0"/>
              <a:t>Comprend le financement, la conception, la réalisation de votre rénovation énergétique </a:t>
            </a:r>
          </a:p>
          <a:p>
            <a:pPr marL="171450" indent="-171450" algn="just">
              <a:spcAft>
                <a:spcPts val="0"/>
              </a:spcAft>
              <a:buFont typeface="Arial" panose="020B0604020202020204" pitchFamily="34" charset="0"/>
              <a:buChar char="•"/>
            </a:pPr>
            <a:r>
              <a:rPr lang="fr-FR" dirty="0"/>
              <a:t>Est suivi par la Banque des territoires qui intervient dès le stade de la faisabilité, pour vous conseiller et vous aider à définir votre projet et le montage le plus approprié (MPPE simple, accord cadre, SEMOP, …) puis comme investisseur « invité », en amont de la procédure de mise en concurrence. </a:t>
            </a:r>
          </a:p>
          <a:p>
            <a:pPr algn="just">
              <a:spcAft>
                <a:spcPts val="0"/>
              </a:spcAft>
            </a:pPr>
            <a:endParaRPr lang="fr-FR" dirty="0"/>
          </a:p>
        </p:txBody>
      </p:sp>
      <p:sp>
        <p:nvSpPr>
          <p:cNvPr id="2" name="Espace réservé de la date 1"/>
          <p:cNvSpPr>
            <a:spLocks noGrp="1"/>
          </p:cNvSpPr>
          <p:nvPr>
            <p:ph type="dt" sz="half" idx="10"/>
          </p:nvPr>
        </p:nvSpPr>
        <p:spPr/>
        <p:txBody>
          <a:bodyPr/>
          <a:lstStyle/>
          <a:p>
            <a:pPr algn="r"/>
            <a:r>
              <a:rPr lang="fr-FR" cap="all" dirty="0"/>
              <a:t>27/07/2020</a:t>
            </a:r>
          </a:p>
        </p:txBody>
      </p:sp>
      <p:sp>
        <p:nvSpPr>
          <p:cNvPr id="3" name="Espace réservé du pied de page 2"/>
          <p:cNvSpPr>
            <a:spLocks noGrp="1"/>
          </p:cNvSpPr>
          <p:nvPr>
            <p:ph type="ftr" sz="quarter" idx="11"/>
          </p:nvPr>
        </p:nvSpPr>
        <p:spPr/>
        <p:txBody>
          <a:bodyPr/>
          <a:lstStyle/>
          <a:p>
            <a:r>
              <a:rPr lang="fr-FR" dirty="0"/>
              <a:t>Direction de l’Habitat, de l’Urbanisme et des Paysages</a:t>
            </a:r>
          </a:p>
        </p:txBody>
      </p:sp>
      <p:sp>
        <p:nvSpPr>
          <p:cNvPr id="4" name="Espace réservé du numéro de diapositive 3"/>
          <p:cNvSpPr>
            <a:spLocks noGrp="1"/>
          </p:cNvSpPr>
          <p:nvPr>
            <p:ph type="sldNum" sz="quarter" idx="12"/>
          </p:nvPr>
        </p:nvSpPr>
        <p:spPr/>
        <p:txBody>
          <a:bodyPr/>
          <a:lstStyle/>
          <a:p>
            <a:fld id="{733122C9-A0B9-462F-8757-0847AD287B63}" type="slidenum">
              <a:rPr lang="fr-FR" smtClean="0"/>
              <a:pPr/>
              <a:t>22</a:t>
            </a:fld>
            <a:endParaRPr lang="fr-FR" dirty="0"/>
          </a:p>
        </p:txBody>
      </p:sp>
      <p:pic>
        <p:nvPicPr>
          <p:cNvPr id="13" name="Image 12" descr="Une image contenant dessin&#10;&#10;Description générée automatiquement">
            <a:extLst>
              <a:ext uri="{FF2B5EF4-FFF2-40B4-BE49-F238E27FC236}">
                <a16:creationId xmlns:a16="http://schemas.microsoft.com/office/drawing/2014/main" id="{E2DAAA94-5847-B342-884E-0A5F435D0BB4}"/>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467544" y="711823"/>
            <a:ext cx="1052507" cy="1045097"/>
          </a:xfrm>
          <a:prstGeom prst="rect">
            <a:avLst/>
          </a:prstGeom>
        </p:spPr>
      </p:pic>
      <p:sp>
        <p:nvSpPr>
          <p:cNvPr id="14" name="Espace réservé du texte 10">
            <a:extLst>
              <a:ext uri="{FF2B5EF4-FFF2-40B4-BE49-F238E27FC236}">
                <a16:creationId xmlns:a16="http://schemas.microsoft.com/office/drawing/2014/main" id="{FBEC3FBB-B151-724C-81B8-91A9EDD763E5}"/>
              </a:ext>
            </a:extLst>
          </p:cNvPr>
          <p:cNvSpPr txBox="1">
            <a:spLocks/>
          </p:cNvSpPr>
          <p:nvPr/>
        </p:nvSpPr>
        <p:spPr bwMode="gray">
          <a:xfrm>
            <a:off x="480060" y="4225298"/>
            <a:ext cx="8424000" cy="423930"/>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spcAft>
                <a:spcPts val="500"/>
              </a:spcAft>
              <a:buFont typeface="Arial" pitchFamily="34" charset="0"/>
              <a:buNone/>
              <a:defRPr sz="1050" b="0" kern="1200">
                <a:solidFill>
                  <a:schemeClr val="tx1"/>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baseline="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b="1" i="1" dirty="0"/>
              <a:t>Pour en savoir plus </a:t>
            </a:r>
            <a:r>
              <a:rPr lang="fr-FR" dirty="0"/>
              <a:t>: </a:t>
            </a:r>
            <a:r>
              <a:rPr lang="fr-FR" u="sng" dirty="0">
                <a:hlinkClick r:id="rId3"/>
              </a:rPr>
              <a:t>https://www.banquedesterritoires.fr/marche-de-partenariat-de-performance-energetique-mppe</a:t>
            </a:r>
            <a:endParaRPr lang="fr-FR" dirty="0"/>
          </a:p>
          <a:p>
            <a:r>
              <a:rPr lang="fr-FR" b="1" i="1" dirty="0"/>
              <a:t>Contact</a:t>
            </a:r>
            <a:r>
              <a:rPr lang="fr-FR" dirty="0"/>
              <a:t> : Direction régionale de la Banque des Territoires</a:t>
            </a:r>
          </a:p>
        </p:txBody>
      </p:sp>
      <p:sp>
        <p:nvSpPr>
          <p:cNvPr id="17" name="Espace réservé du texte 26">
            <a:extLst>
              <a:ext uri="{FF2B5EF4-FFF2-40B4-BE49-F238E27FC236}">
                <a16:creationId xmlns:a16="http://schemas.microsoft.com/office/drawing/2014/main" id="{48A7FB25-DFAC-1249-8510-F659361345AD}"/>
              </a:ext>
            </a:extLst>
          </p:cNvPr>
          <p:cNvSpPr>
            <a:spLocks noGrp="1"/>
          </p:cNvSpPr>
          <p:nvPr>
            <p:ph type="body" sz="quarter" idx="13"/>
          </p:nvPr>
        </p:nvSpPr>
        <p:spPr>
          <a:xfrm>
            <a:off x="3312000" y="180000"/>
            <a:ext cx="5472000" cy="360000"/>
          </a:xfrm>
        </p:spPr>
        <p:txBody>
          <a:bodyPr/>
          <a:lstStyle/>
          <a:p>
            <a:pPr marL="0" indent="0">
              <a:buNone/>
            </a:pPr>
            <a:r>
              <a:rPr lang="fr-FR" dirty="0"/>
              <a:t>3. Les appuis financiers</a:t>
            </a:r>
          </a:p>
        </p:txBody>
      </p:sp>
    </p:spTree>
    <p:extLst>
      <p:ext uri="{BB962C8B-B14F-4D97-AF65-F5344CB8AC3E}">
        <p14:creationId xmlns:p14="http://schemas.microsoft.com/office/powerpoint/2010/main" val="16697834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a:xfrm>
            <a:off x="1763688" y="1023558"/>
            <a:ext cx="4896544" cy="421629"/>
          </a:xfrm>
        </p:spPr>
        <p:txBody>
          <a:bodyPr/>
          <a:lstStyle/>
          <a:p>
            <a:r>
              <a:rPr lang="fr-FR" dirty="0"/>
              <a:t>Les fonds européens FEDER</a:t>
            </a:r>
          </a:p>
        </p:txBody>
      </p:sp>
      <p:sp>
        <p:nvSpPr>
          <p:cNvPr id="9" name="Espace réservé du texte 8"/>
          <p:cNvSpPr>
            <a:spLocks noGrp="1"/>
          </p:cNvSpPr>
          <p:nvPr>
            <p:ph type="body" sz="quarter" idx="14"/>
          </p:nvPr>
        </p:nvSpPr>
        <p:spPr>
          <a:xfrm>
            <a:off x="392048" y="2132988"/>
            <a:ext cx="2520000" cy="1162652"/>
          </a:xfrm>
        </p:spPr>
        <p:txBody>
          <a:bodyPr/>
          <a:lstStyle/>
          <a:p>
            <a:pPr algn="just"/>
            <a:r>
              <a:rPr lang="fr-FR" sz="1200" b="1" i="1" dirty="0"/>
              <a:t>Pour</a:t>
            </a:r>
            <a:r>
              <a:rPr lang="fr-FR" sz="1200" dirty="0"/>
              <a:t> : Les collectivités territoriales</a:t>
            </a:r>
          </a:p>
          <a:p>
            <a:pPr algn="just"/>
            <a:r>
              <a:rPr lang="fr-FR" sz="1200" b="1" i="1" dirty="0"/>
              <a:t>Proposé par</a:t>
            </a:r>
            <a:r>
              <a:rPr lang="fr-FR" sz="1200" i="1" dirty="0"/>
              <a:t> </a:t>
            </a:r>
            <a:r>
              <a:rPr lang="fr-FR" sz="1200" dirty="0"/>
              <a:t>: Le FEDER (Fond Européen de Développement Régional) </a:t>
            </a:r>
          </a:p>
          <a:p>
            <a:pPr algn="just"/>
            <a:r>
              <a:rPr lang="fr-FR" sz="1200" b="1" i="1" dirty="0"/>
              <a:t>Objectif</a:t>
            </a:r>
            <a:r>
              <a:rPr lang="fr-FR" sz="1200" b="1" dirty="0"/>
              <a:t> </a:t>
            </a:r>
            <a:r>
              <a:rPr lang="fr-FR" sz="1200" dirty="0"/>
              <a:t>: Financer des projets de rénovation énergétique des bâtiments.</a:t>
            </a:r>
          </a:p>
        </p:txBody>
      </p:sp>
      <p:sp>
        <p:nvSpPr>
          <p:cNvPr id="10" name="Espace réservé du texte 9"/>
          <p:cNvSpPr>
            <a:spLocks noGrp="1"/>
          </p:cNvSpPr>
          <p:nvPr>
            <p:ph type="body" sz="quarter" idx="15"/>
          </p:nvPr>
        </p:nvSpPr>
        <p:spPr>
          <a:xfrm>
            <a:off x="3312000" y="2280884"/>
            <a:ext cx="5472000" cy="866860"/>
          </a:xfrm>
        </p:spPr>
        <p:txBody>
          <a:bodyPr/>
          <a:lstStyle/>
          <a:p>
            <a:r>
              <a:rPr lang="fr-FR" dirty="0"/>
              <a:t>L’union Européenne s’engage, entre autres, dans la transition énergétique en France. Le </a:t>
            </a:r>
            <a:r>
              <a:rPr lang="fr-FR" b="1" dirty="0"/>
              <a:t>FEDER </a:t>
            </a:r>
            <a:r>
              <a:rPr lang="fr-FR" dirty="0"/>
              <a:t>peut intervenir dans la gestion intelligente de l’énergie et l’utilisation des énergies renouvelables dans les infrastructures publiques, y compris les bâtiments publics. Elle peut alors accorder des fonds et des prêts aux porteurs de projets français. </a:t>
            </a:r>
          </a:p>
        </p:txBody>
      </p:sp>
      <p:sp>
        <p:nvSpPr>
          <p:cNvPr id="2" name="Espace réservé de la date 1"/>
          <p:cNvSpPr>
            <a:spLocks noGrp="1"/>
          </p:cNvSpPr>
          <p:nvPr>
            <p:ph type="dt" sz="half" idx="10"/>
          </p:nvPr>
        </p:nvSpPr>
        <p:spPr/>
        <p:txBody>
          <a:bodyPr/>
          <a:lstStyle/>
          <a:p>
            <a:pPr algn="r"/>
            <a:r>
              <a:rPr lang="fr-FR" cap="all" dirty="0"/>
              <a:t>27/07/2020</a:t>
            </a:r>
          </a:p>
        </p:txBody>
      </p:sp>
      <p:sp>
        <p:nvSpPr>
          <p:cNvPr id="3" name="Espace réservé du pied de page 2"/>
          <p:cNvSpPr>
            <a:spLocks noGrp="1"/>
          </p:cNvSpPr>
          <p:nvPr>
            <p:ph type="ftr" sz="quarter" idx="11"/>
          </p:nvPr>
        </p:nvSpPr>
        <p:spPr/>
        <p:txBody>
          <a:bodyPr/>
          <a:lstStyle/>
          <a:p>
            <a:r>
              <a:rPr lang="fr-FR" dirty="0"/>
              <a:t>Direction de l’Habitat, de l’Urbanisme et des Paysages</a:t>
            </a:r>
          </a:p>
        </p:txBody>
      </p:sp>
      <p:sp>
        <p:nvSpPr>
          <p:cNvPr id="4" name="Espace réservé du numéro de diapositive 3"/>
          <p:cNvSpPr>
            <a:spLocks noGrp="1"/>
          </p:cNvSpPr>
          <p:nvPr>
            <p:ph type="sldNum" sz="quarter" idx="12"/>
          </p:nvPr>
        </p:nvSpPr>
        <p:spPr/>
        <p:txBody>
          <a:bodyPr/>
          <a:lstStyle/>
          <a:p>
            <a:fld id="{733122C9-A0B9-462F-8757-0847AD287B63}" type="slidenum">
              <a:rPr lang="fr-FR" smtClean="0"/>
              <a:pPr/>
              <a:t>23</a:t>
            </a:fld>
            <a:endParaRPr lang="fr-FR" dirty="0"/>
          </a:p>
        </p:txBody>
      </p:sp>
      <p:pic>
        <p:nvPicPr>
          <p:cNvPr id="14" name="Image 13">
            <a:extLst>
              <a:ext uri="{FF2B5EF4-FFF2-40B4-BE49-F238E27FC236}">
                <a16:creationId xmlns:a16="http://schemas.microsoft.com/office/drawing/2014/main" id="{A293EF72-67AB-7241-A462-E06306049902}"/>
              </a:ext>
            </a:extLst>
          </p:cNvPr>
          <p:cNvPicPr/>
          <p:nvPr/>
        </p:nvPicPr>
        <p:blipFill>
          <a:blip r:embed="rId2">
            <a:extLst>
              <a:ext uri="{28A0092B-C50C-407E-A947-70E740481C1C}">
                <a14:useLocalDpi xmlns:a14="http://schemas.microsoft.com/office/drawing/2010/main" val="0"/>
              </a:ext>
            </a:extLst>
          </a:blip>
          <a:stretch>
            <a:fillRect/>
          </a:stretch>
        </p:blipFill>
        <p:spPr>
          <a:xfrm>
            <a:off x="392048" y="792547"/>
            <a:ext cx="1259672" cy="883650"/>
          </a:xfrm>
          <a:prstGeom prst="rect">
            <a:avLst/>
          </a:prstGeom>
        </p:spPr>
      </p:pic>
      <p:sp>
        <p:nvSpPr>
          <p:cNvPr id="13" name="Espace réservé du texte 10">
            <a:extLst>
              <a:ext uri="{FF2B5EF4-FFF2-40B4-BE49-F238E27FC236}">
                <a16:creationId xmlns:a16="http://schemas.microsoft.com/office/drawing/2014/main" id="{03954CC9-DC98-B64D-BB51-4FB10873994C}"/>
              </a:ext>
            </a:extLst>
          </p:cNvPr>
          <p:cNvSpPr txBox="1">
            <a:spLocks/>
          </p:cNvSpPr>
          <p:nvPr/>
        </p:nvSpPr>
        <p:spPr bwMode="gray">
          <a:xfrm>
            <a:off x="480060" y="4225298"/>
            <a:ext cx="8424000" cy="423930"/>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spcAft>
                <a:spcPts val="500"/>
              </a:spcAft>
              <a:buFont typeface="Arial" pitchFamily="34" charset="0"/>
              <a:buNone/>
              <a:defRPr sz="1050" b="0" kern="1200">
                <a:solidFill>
                  <a:schemeClr val="tx1"/>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baseline="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b="1" i="1" dirty="0"/>
              <a:t>Pour en savoir plus </a:t>
            </a:r>
            <a:r>
              <a:rPr lang="fr-FR" dirty="0"/>
              <a:t>: </a:t>
            </a:r>
            <a:r>
              <a:rPr lang="fr-FR" u="sng" dirty="0">
                <a:hlinkClick r:id="rId3"/>
              </a:rPr>
              <a:t>https://www.europe-en-france.gouv.fr/fr/trouver-une-aide</a:t>
            </a:r>
            <a:endParaRPr lang="fr-FR" dirty="0"/>
          </a:p>
          <a:p>
            <a:r>
              <a:rPr lang="fr-FR" b="1" i="1" dirty="0"/>
              <a:t>Contact</a:t>
            </a:r>
            <a:r>
              <a:rPr lang="fr-FR" dirty="0"/>
              <a:t> : Conseil régional</a:t>
            </a:r>
          </a:p>
        </p:txBody>
      </p:sp>
      <p:sp>
        <p:nvSpPr>
          <p:cNvPr id="18" name="Espace réservé du texte 26">
            <a:extLst>
              <a:ext uri="{FF2B5EF4-FFF2-40B4-BE49-F238E27FC236}">
                <a16:creationId xmlns:a16="http://schemas.microsoft.com/office/drawing/2014/main" id="{B96E6852-2DD9-564F-9548-C0CE59567589}"/>
              </a:ext>
            </a:extLst>
          </p:cNvPr>
          <p:cNvSpPr>
            <a:spLocks noGrp="1"/>
          </p:cNvSpPr>
          <p:nvPr>
            <p:ph type="body" sz="quarter" idx="13"/>
          </p:nvPr>
        </p:nvSpPr>
        <p:spPr>
          <a:xfrm>
            <a:off x="3312000" y="180000"/>
            <a:ext cx="5472000" cy="360000"/>
          </a:xfrm>
        </p:spPr>
        <p:txBody>
          <a:bodyPr/>
          <a:lstStyle/>
          <a:p>
            <a:pPr marL="0" indent="0">
              <a:buNone/>
            </a:pPr>
            <a:r>
              <a:rPr lang="fr-FR" dirty="0"/>
              <a:t>3. Les appuis financiers</a:t>
            </a:r>
          </a:p>
        </p:txBody>
      </p:sp>
    </p:spTree>
    <p:extLst>
      <p:ext uri="{BB962C8B-B14F-4D97-AF65-F5344CB8AC3E}">
        <p14:creationId xmlns:p14="http://schemas.microsoft.com/office/powerpoint/2010/main" val="14495095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a:xfrm>
            <a:off x="1770024" y="756325"/>
            <a:ext cx="6408712" cy="421629"/>
          </a:xfrm>
        </p:spPr>
        <p:txBody>
          <a:bodyPr/>
          <a:lstStyle/>
          <a:p>
            <a:r>
              <a:rPr lang="fr-FR" dirty="0"/>
              <a:t>Les Certificats d’Économie d’Énergie (CEE)</a:t>
            </a:r>
          </a:p>
        </p:txBody>
      </p:sp>
      <p:sp>
        <p:nvSpPr>
          <p:cNvPr id="9" name="Espace réservé du texte 8"/>
          <p:cNvSpPr>
            <a:spLocks noGrp="1"/>
          </p:cNvSpPr>
          <p:nvPr>
            <p:ph type="body" sz="quarter" idx="14"/>
          </p:nvPr>
        </p:nvSpPr>
        <p:spPr>
          <a:xfrm>
            <a:off x="392048" y="2329215"/>
            <a:ext cx="2520000" cy="1162652"/>
          </a:xfrm>
        </p:spPr>
        <p:txBody>
          <a:bodyPr/>
          <a:lstStyle/>
          <a:p>
            <a:pPr algn="just"/>
            <a:r>
              <a:rPr lang="fr-FR" sz="1200" b="1" i="1" dirty="0"/>
              <a:t>Pour</a:t>
            </a:r>
            <a:r>
              <a:rPr lang="fr-FR" sz="1200" b="1" dirty="0"/>
              <a:t> </a:t>
            </a:r>
            <a:r>
              <a:rPr lang="fr-FR" sz="1200" dirty="0"/>
              <a:t>: Les collectivités territoriales</a:t>
            </a:r>
          </a:p>
          <a:p>
            <a:pPr algn="just"/>
            <a:r>
              <a:rPr lang="fr-FR" sz="1200" b="1" i="1" dirty="0"/>
              <a:t>Proposé par</a:t>
            </a:r>
            <a:r>
              <a:rPr lang="fr-FR" sz="1200" i="1" dirty="0"/>
              <a:t> </a:t>
            </a:r>
            <a:r>
              <a:rPr lang="fr-FR" sz="1200" dirty="0"/>
              <a:t>: Les fournisseurs et vendeurs d’énergie (les « obligés »)</a:t>
            </a:r>
          </a:p>
          <a:p>
            <a:pPr algn="just"/>
            <a:r>
              <a:rPr lang="fr-FR" sz="1200" b="1" i="1" dirty="0"/>
              <a:t>Objectif</a:t>
            </a:r>
            <a:r>
              <a:rPr lang="fr-FR" sz="1200" b="1" dirty="0"/>
              <a:t> </a:t>
            </a:r>
            <a:r>
              <a:rPr lang="fr-FR" sz="1200" dirty="0"/>
              <a:t>: Promouvoir activement l’efficacité énergétique auprès des consommateurs d’énergie.</a:t>
            </a:r>
          </a:p>
        </p:txBody>
      </p:sp>
      <p:sp>
        <p:nvSpPr>
          <p:cNvPr id="10" name="Espace réservé du texte 9"/>
          <p:cNvSpPr>
            <a:spLocks noGrp="1"/>
          </p:cNvSpPr>
          <p:nvPr>
            <p:ph type="body" sz="quarter" idx="15"/>
          </p:nvPr>
        </p:nvSpPr>
        <p:spPr>
          <a:xfrm>
            <a:off x="3312871" y="1410225"/>
            <a:ext cx="5472000" cy="2215638"/>
          </a:xfrm>
        </p:spPr>
        <p:txBody>
          <a:bodyPr/>
          <a:lstStyle/>
          <a:p>
            <a:pPr algn="just"/>
            <a:r>
              <a:rPr lang="fr-FR" dirty="0"/>
              <a:t>Les </a:t>
            </a:r>
            <a:r>
              <a:rPr lang="fr-FR" b="1" dirty="0"/>
              <a:t>CEE (Certificats d’Économies d’Énergie) </a:t>
            </a:r>
            <a:r>
              <a:rPr lang="fr-FR" dirty="0"/>
              <a:t>obligent les fournisseurs et vendeurs d’énergie (les « obligés ») à faire réaliser des économies d’énergie, proportionnelles à leur chiffre d’affaire. Ils doivent promouvoir </a:t>
            </a:r>
            <a:r>
              <a:rPr lang="fr-FR" b="1" dirty="0"/>
              <a:t>l’efficacité énergétique </a:t>
            </a:r>
            <a:r>
              <a:rPr lang="fr-FR" dirty="0"/>
              <a:t>auprès de leurs clients et des autres consommateurs d’énergie : ménages, collectivités territoriales ou professionnels. Les collectivités étant éligibles aux CEE, elles peuvent se faire financer une partie de leurs travaux grâce à ce dispositif.</a:t>
            </a:r>
          </a:p>
          <a:p>
            <a:pPr algn="just"/>
            <a:r>
              <a:rPr lang="fr-FR" dirty="0"/>
              <a:t>Les travaux éligibles à un financement CEE sont présentés dans des fiches standardisées. </a:t>
            </a:r>
          </a:p>
          <a:p>
            <a:pPr algn="just"/>
            <a:r>
              <a:rPr lang="fr-FR" dirty="0"/>
              <a:t>Voici quelques exemples de dispositifs qui favorisent les économies d’énergie que proposent les </a:t>
            </a:r>
            <a:r>
              <a:rPr lang="fr-FR" b="1" dirty="0"/>
              <a:t>fiches standardisées CEE </a:t>
            </a:r>
            <a:r>
              <a:rPr lang="fr-FR" dirty="0"/>
              <a:t>:</a:t>
            </a:r>
          </a:p>
          <a:p>
            <a:pPr algn="just">
              <a:spcAft>
                <a:spcPts val="0"/>
              </a:spcAft>
            </a:pPr>
            <a:endParaRPr lang="fr-FR" dirty="0"/>
          </a:p>
          <a:p>
            <a:pPr algn="just">
              <a:spcAft>
                <a:spcPts val="0"/>
              </a:spcAft>
            </a:pPr>
            <a:r>
              <a:rPr lang="fr-FR" u="sng" dirty="0">
                <a:hlinkClick r:id="rId2"/>
              </a:rPr>
              <a:t>Isolation de combles ou de toitures (France métropolitaine)</a:t>
            </a:r>
            <a:endParaRPr lang="fr-FR" dirty="0"/>
          </a:p>
          <a:p>
            <a:pPr algn="just">
              <a:spcAft>
                <a:spcPts val="0"/>
              </a:spcAft>
            </a:pPr>
            <a:r>
              <a:rPr lang="fr-FR" u="sng" dirty="0">
                <a:hlinkClick r:id="rId3"/>
              </a:rPr>
              <a:t>Isolation d'un plancher</a:t>
            </a:r>
            <a:endParaRPr lang="fr-FR" dirty="0"/>
          </a:p>
          <a:p>
            <a:pPr algn="just">
              <a:spcAft>
                <a:spcPts val="0"/>
              </a:spcAft>
            </a:pPr>
            <a:r>
              <a:rPr lang="fr-FR" u="sng" dirty="0">
                <a:hlinkClick r:id="rId4"/>
              </a:rPr>
              <a:t>Chauffe-eau solaire collectif (France métropolitaine)</a:t>
            </a:r>
            <a:endParaRPr lang="fr-FR" dirty="0"/>
          </a:p>
          <a:p>
            <a:pPr algn="just">
              <a:spcAft>
                <a:spcPts val="0"/>
              </a:spcAft>
            </a:pPr>
            <a:r>
              <a:rPr lang="fr-FR" u="sng" dirty="0">
                <a:hlinkClick r:id="rId5"/>
              </a:rPr>
              <a:t>Chaudière collective à haute performance énergétique</a:t>
            </a:r>
            <a:endParaRPr lang="fr-FR" dirty="0"/>
          </a:p>
        </p:txBody>
      </p:sp>
      <p:sp>
        <p:nvSpPr>
          <p:cNvPr id="11" name="Espace réservé du texte 10"/>
          <p:cNvSpPr>
            <a:spLocks noGrp="1"/>
          </p:cNvSpPr>
          <p:nvPr>
            <p:ph type="body" sz="quarter" idx="16"/>
          </p:nvPr>
        </p:nvSpPr>
        <p:spPr>
          <a:xfrm>
            <a:off x="3312000" y="3801368"/>
            <a:ext cx="5472000" cy="423930"/>
          </a:xfrm>
        </p:spPr>
        <p:txBody>
          <a:bodyPr/>
          <a:lstStyle/>
          <a:p>
            <a:r>
              <a:rPr lang="fr-FR" dirty="0"/>
              <a:t>La liste exhaustive des fiches standardisées CEE est présente sur ce lien :</a:t>
            </a:r>
          </a:p>
          <a:p>
            <a:r>
              <a:rPr lang="fr-FR" u="sng" dirty="0">
                <a:hlinkClick r:id="rId6"/>
              </a:rPr>
              <a:t>http://calculateur-cee.ademe.fr/user/fiches/BAT</a:t>
            </a:r>
            <a:endParaRPr lang="fr-FR" u="sng" dirty="0"/>
          </a:p>
          <a:p>
            <a:endParaRPr lang="fr-FR" dirty="0"/>
          </a:p>
          <a:p>
            <a:endParaRPr lang="fr-FR" dirty="0"/>
          </a:p>
        </p:txBody>
      </p:sp>
      <p:sp>
        <p:nvSpPr>
          <p:cNvPr id="2" name="Espace réservé de la date 1"/>
          <p:cNvSpPr>
            <a:spLocks noGrp="1"/>
          </p:cNvSpPr>
          <p:nvPr>
            <p:ph type="dt" sz="half" idx="10"/>
          </p:nvPr>
        </p:nvSpPr>
        <p:spPr/>
        <p:txBody>
          <a:bodyPr/>
          <a:lstStyle/>
          <a:p>
            <a:pPr algn="r"/>
            <a:r>
              <a:rPr lang="fr-FR" cap="all" dirty="0"/>
              <a:t>27/07/2020</a:t>
            </a:r>
          </a:p>
        </p:txBody>
      </p:sp>
      <p:sp>
        <p:nvSpPr>
          <p:cNvPr id="3" name="Espace réservé du pied de page 2"/>
          <p:cNvSpPr>
            <a:spLocks noGrp="1"/>
          </p:cNvSpPr>
          <p:nvPr>
            <p:ph type="ftr" sz="quarter" idx="11"/>
          </p:nvPr>
        </p:nvSpPr>
        <p:spPr/>
        <p:txBody>
          <a:bodyPr/>
          <a:lstStyle/>
          <a:p>
            <a:r>
              <a:rPr lang="fr-FR" dirty="0"/>
              <a:t>Direction de l’Habitat, de l’Urbanisme et des Paysages</a:t>
            </a:r>
          </a:p>
        </p:txBody>
      </p:sp>
      <p:sp>
        <p:nvSpPr>
          <p:cNvPr id="4" name="Espace réservé du numéro de diapositive 3"/>
          <p:cNvSpPr>
            <a:spLocks noGrp="1"/>
          </p:cNvSpPr>
          <p:nvPr>
            <p:ph type="sldNum" sz="quarter" idx="12"/>
          </p:nvPr>
        </p:nvSpPr>
        <p:spPr/>
        <p:txBody>
          <a:bodyPr/>
          <a:lstStyle/>
          <a:p>
            <a:fld id="{733122C9-A0B9-462F-8757-0847AD287B63}" type="slidenum">
              <a:rPr lang="fr-FR" smtClean="0"/>
              <a:pPr/>
              <a:t>24</a:t>
            </a:fld>
            <a:endParaRPr lang="fr-FR" dirty="0"/>
          </a:p>
        </p:txBody>
      </p:sp>
      <p:pic>
        <p:nvPicPr>
          <p:cNvPr id="14" name="Image 13" descr="Une image contenant signe&#10;&#10;Description générée automatiquement">
            <a:extLst>
              <a:ext uri="{FF2B5EF4-FFF2-40B4-BE49-F238E27FC236}">
                <a16:creationId xmlns:a16="http://schemas.microsoft.com/office/drawing/2014/main" id="{6627B44A-613C-2743-A08A-DD4A95895610}"/>
              </a:ext>
            </a:extLst>
          </p:cNvPr>
          <p:cNvPicPr/>
          <p:nvPr/>
        </p:nvPicPr>
        <p:blipFill>
          <a:blip r:embed="rId7">
            <a:extLst>
              <a:ext uri="{28A0092B-C50C-407E-A947-70E740481C1C}">
                <a14:useLocalDpi xmlns:a14="http://schemas.microsoft.com/office/drawing/2010/main" val="0"/>
              </a:ext>
            </a:extLst>
          </a:blip>
          <a:stretch>
            <a:fillRect/>
          </a:stretch>
        </p:blipFill>
        <p:spPr>
          <a:xfrm>
            <a:off x="355251" y="704419"/>
            <a:ext cx="1272863" cy="517631"/>
          </a:xfrm>
          <a:prstGeom prst="rect">
            <a:avLst/>
          </a:prstGeom>
        </p:spPr>
      </p:pic>
      <p:sp>
        <p:nvSpPr>
          <p:cNvPr id="12" name="Espace réservé du texte 10">
            <a:extLst>
              <a:ext uri="{FF2B5EF4-FFF2-40B4-BE49-F238E27FC236}">
                <a16:creationId xmlns:a16="http://schemas.microsoft.com/office/drawing/2014/main" id="{9CDF80A5-D7C4-C34B-B011-E379B8D6B9B1}"/>
              </a:ext>
            </a:extLst>
          </p:cNvPr>
          <p:cNvSpPr txBox="1">
            <a:spLocks/>
          </p:cNvSpPr>
          <p:nvPr/>
        </p:nvSpPr>
        <p:spPr bwMode="gray">
          <a:xfrm>
            <a:off x="480060" y="4225298"/>
            <a:ext cx="8424000" cy="423930"/>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spcAft>
                <a:spcPts val="500"/>
              </a:spcAft>
              <a:buFont typeface="Arial" pitchFamily="34" charset="0"/>
              <a:buNone/>
              <a:defRPr sz="1050" b="0" kern="1200">
                <a:solidFill>
                  <a:schemeClr val="tx1"/>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baseline="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fr-FR" dirty="0"/>
          </a:p>
          <a:p>
            <a:r>
              <a:rPr lang="fr-FR" b="1" i="1" dirty="0"/>
              <a:t>Pour en savoir plus </a:t>
            </a:r>
            <a:r>
              <a:rPr lang="fr-FR" dirty="0"/>
              <a:t>: </a:t>
            </a:r>
            <a:r>
              <a:rPr lang="fr-FR" u="sng" dirty="0">
                <a:hlinkClick r:id="rId8"/>
              </a:rPr>
              <a:t>https://www.ademe.fr/certificats-deconomie-denergie-collectivites</a:t>
            </a:r>
            <a:endParaRPr lang="fr-FR" dirty="0"/>
          </a:p>
        </p:txBody>
      </p:sp>
      <p:sp>
        <p:nvSpPr>
          <p:cNvPr id="16" name="Espace réservé du texte 26">
            <a:extLst>
              <a:ext uri="{FF2B5EF4-FFF2-40B4-BE49-F238E27FC236}">
                <a16:creationId xmlns:a16="http://schemas.microsoft.com/office/drawing/2014/main" id="{12571AC0-D64B-DD45-8855-7C165F4AF148}"/>
              </a:ext>
            </a:extLst>
          </p:cNvPr>
          <p:cNvSpPr>
            <a:spLocks noGrp="1"/>
          </p:cNvSpPr>
          <p:nvPr>
            <p:ph type="body" sz="quarter" idx="13"/>
          </p:nvPr>
        </p:nvSpPr>
        <p:spPr>
          <a:xfrm>
            <a:off x="3312000" y="180000"/>
            <a:ext cx="5472000" cy="360000"/>
          </a:xfrm>
        </p:spPr>
        <p:txBody>
          <a:bodyPr/>
          <a:lstStyle/>
          <a:p>
            <a:pPr marL="0" indent="0">
              <a:buNone/>
            </a:pPr>
            <a:r>
              <a:rPr lang="fr-FR" dirty="0"/>
              <a:t>3. Les appuis financiers</a:t>
            </a:r>
          </a:p>
        </p:txBody>
      </p:sp>
    </p:spTree>
    <p:extLst>
      <p:ext uri="{BB962C8B-B14F-4D97-AF65-F5344CB8AC3E}">
        <p14:creationId xmlns:p14="http://schemas.microsoft.com/office/powerpoint/2010/main" val="15958915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a:xfrm>
            <a:off x="1770024" y="756325"/>
            <a:ext cx="6408712" cy="421629"/>
          </a:xfrm>
        </p:spPr>
        <p:txBody>
          <a:bodyPr/>
          <a:lstStyle/>
          <a:p>
            <a:r>
              <a:rPr lang="fr-FR" dirty="0"/>
              <a:t>Les Certificats d’Économie d’Énergie (CEE)</a:t>
            </a:r>
          </a:p>
        </p:txBody>
      </p:sp>
      <p:sp>
        <p:nvSpPr>
          <p:cNvPr id="9" name="Espace réservé du texte 8"/>
          <p:cNvSpPr>
            <a:spLocks noGrp="1"/>
          </p:cNvSpPr>
          <p:nvPr>
            <p:ph type="body" sz="quarter" idx="14"/>
          </p:nvPr>
        </p:nvSpPr>
        <p:spPr>
          <a:xfrm>
            <a:off x="466994" y="2164396"/>
            <a:ext cx="2520000" cy="1162652"/>
          </a:xfrm>
        </p:spPr>
        <p:txBody>
          <a:bodyPr/>
          <a:lstStyle/>
          <a:p>
            <a:pPr algn="just"/>
            <a:r>
              <a:rPr lang="fr-FR" sz="1200" b="1" i="1" dirty="0"/>
              <a:t>Pour</a:t>
            </a:r>
            <a:r>
              <a:rPr lang="fr-FR" sz="1200" b="1" dirty="0"/>
              <a:t> </a:t>
            </a:r>
            <a:r>
              <a:rPr lang="fr-FR" sz="1200" dirty="0"/>
              <a:t>: Les collectivités territoriales</a:t>
            </a:r>
          </a:p>
          <a:p>
            <a:pPr algn="just"/>
            <a:r>
              <a:rPr lang="fr-FR" sz="1200" b="1" i="1" dirty="0"/>
              <a:t>Proposé par</a:t>
            </a:r>
            <a:r>
              <a:rPr lang="fr-FR" sz="1200" i="1" dirty="0"/>
              <a:t> </a:t>
            </a:r>
            <a:r>
              <a:rPr lang="fr-FR" sz="1200" dirty="0"/>
              <a:t>: Les fournisseurs et vendeurs d’énergie (les « obligés »)</a:t>
            </a:r>
          </a:p>
          <a:p>
            <a:pPr algn="just"/>
            <a:r>
              <a:rPr lang="fr-FR" sz="1200" b="1" i="1" dirty="0"/>
              <a:t>Objectif</a:t>
            </a:r>
            <a:r>
              <a:rPr lang="fr-FR" sz="1200" b="1" dirty="0"/>
              <a:t> </a:t>
            </a:r>
            <a:r>
              <a:rPr lang="fr-FR" sz="1200" dirty="0"/>
              <a:t>: Promouvoir activement l’efficacité énergétique auprès des consommateurs d’énergie.</a:t>
            </a:r>
          </a:p>
        </p:txBody>
      </p:sp>
      <p:sp>
        <p:nvSpPr>
          <p:cNvPr id="10" name="Espace réservé du texte 9"/>
          <p:cNvSpPr>
            <a:spLocks noGrp="1"/>
          </p:cNvSpPr>
          <p:nvPr>
            <p:ph type="body" sz="quarter" idx="15"/>
          </p:nvPr>
        </p:nvSpPr>
        <p:spPr>
          <a:xfrm>
            <a:off x="3318191" y="2036768"/>
            <a:ext cx="5472000" cy="1511409"/>
          </a:xfrm>
        </p:spPr>
        <p:txBody>
          <a:bodyPr/>
          <a:lstStyle/>
          <a:p>
            <a:pPr algn="just"/>
            <a:r>
              <a:rPr lang="fr-FR" b="1" i="1" dirty="0"/>
              <a:t>Offre Coup de Pouce « Chauffage des bâtiments tertiaires » : </a:t>
            </a:r>
            <a:endParaRPr lang="fr-FR" dirty="0"/>
          </a:p>
          <a:p>
            <a:pPr algn="just"/>
            <a:r>
              <a:rPr lang="fr-FR" i="1" dirty="0"/>
              <a:t> </a:t>
            </a:r>
            <a:endParaRPr lang="fr-FR" dirty="0"/>
          </a:p>
          <a:p>
            <a:pPr algn="just"/>
            <a:r>
              <a:rPr lang="fr-FR" dirty="0"/>
              <a:t>Ce « coup de pouce » permet d’augmenter de façon conséquente l’aide financière CEE en cas de remplacement des équipements de chauffage ou de production d’eau chaude sanitaire au charbon, au fioul ou au gaz autres qu’à condensation, au profit d’un raccordement à un réseau de chaleur ou d’un système plus performant, recourant notamment aux énergies renouvelables.</a:t>
            </a:r>
          </a:p>
          <a:p>
            <a:pPr algn="just"/>
            <a:r>
              <a:rPr lang="fr-FR" dirty="0"/>
              <a:t>Les travaux doivent être engagés avant fin 2021 et terminés avant le 31 décembre 2022 pour en bénéficier.</a:t>
            </a:r>
          </a:p>
          <a:p>
            <a:pPr algn="just"/>
            <a:r>
              <a:rPr lang="fr-FR" dirty="0"/>
              <a:t> </a:t>
            </a:r>
          </a:p>
          <a:p>
            <a:pPr algn="just"/>
            <a:r>
              <a:rPr lang="fr-FR" dirty="0"/>
              <a:t> </a:t>
            </a:r>
          </a:p>
        </p:txBody>
      </p:sp>
      <p:sp>
        <p:nvSpPr>
          <p:cNvPr id="2" name="Espace réservé de la date 1"/>
          <p:cNvSpPr>
            <a:spLocks noGrp="1"/>
          </p:cNvSpPr>
          <p:nvPr>
            <p:ph type="dt" sz="half" idx="10"/>
          </p:nvPr>
        </p:nvSpPr>
        <p:spPr/>
        <p:txBody>
          <a:bodyPr/>
          <a:lstStyle/>
          <a:p>
            <a:pPr algn="r"/>
            <a:r>
              <a:rPr lang="fr-FR" cap="all" dirty="0"/>
              <a:t>27/07/2020</a:t>
            </a:r>
          </a:p>
        </p:txBody>
      </p:sp>
      <p:sp>
        <p:nvSpPr>
          <p:cNvPr id="3" name="Espace réservé du pied de page 2"/>
          <p:cNvSpPr>
            <a:spLocks noGrp="1"/>
          </p:cNvSpPr>
          <p:nvPr>
            <p:ph type="ftr" sz="quarter" idx="11"/>
          </p:nvPr>
        </p:nvSpPr>
        <p:spPr/>
        <p:txBody>
          <a:bodyPr/>
          <a:lstStyle/>
          <a:p>
            <a:r>
              <a:rPr lang="fr-FR" dirty="0"/>
              <a:t>Direction de l’Habitat, de l’Urbanisme et des Paysages</a:t>
            </a:r>
          </a:p>
        </p:txBody>
      </p:sp>
      <p:sp>
        <p:nvSpPr>
          <p:cNvPr id="4" name="Espace réservé du numéro de diapositive 3"/>
          <p:cNvSpPr>
            <a:spLocks noGrp="1"/>
          </p:cNvSpPr>
          <p:nvPr>
            <p:ph type="sldNum" sz="quarter" idx="12"/>
          </p:nvPr>
        </p:nvSpPr>
        <p:spPr/>
        <p:txBody>
          <a:bodyPr/>
          <a:lstStyle/>
          <a:p>
            <a:fld id="{733122C9-A0B9-462F-8757-0847AD287B63}" type="slidenum">
              <a:rPr lang="fr-FR" smtClean="0"/>
              <a:pPr/>
              <a:t>25</a:t>
            </a:fld>
            <a:endParaRPr lang="fr-FR" dirty="0"/>
          </a:p>
        </p:txBody>
      </p:sp>
      <p:pic>
        <p:nvPicPr>
          <p:cNvPr id="14" name="Image 13" descr="Une image contenant signe&#10;&#10;Description générée automatiquement">
            <a:extLst>
              <a:ext uri="{FF2B5EF4-FFF2-40B4-BE49-F238E27FC236}">
                <a16:creationId xmlns:a16="http://schemas.microsoft.com/office/drawing/2014/main" id="{6627B44A-613C-2743-A08A-DD4A95895610}"/>
              </a:ext>
            </a:extLst>
          </p:cNvPr>
          <p:cNvPicPr/>
          <p:nvPr/>
        </p:nvPicPr>
        <p:blipFill>
          <a:blip r:embed="rId2">
            <a:extLst>
              <a:ext uri="{28A0092B-C50C-407E-A947-70E740481C1C}">
                <a14:useLocalDpi xmlns:a14="http://schemas.microsoft.com/office/drawing/2010/main" val="0"/>
              </a:ext>
            </a:extLst>
          </a:blip>
          <a:stretch>
            <a:fillRect/>
          </a:stretch>
        </p:blipFill>
        <p:spPr>
          <a:xfrm>
            <a:off x="355251" y="704419"/>
            <a:ext cx="1272863" cy="517631"/>
          </a:xfrm>
          <a:prstGeom prst="rect">
            <a:avLst/>
          </a:prstGeom>
        </p:spPr>
      </p:pic>
      <p:sp>
        <p:nvSpPr>
          <p:cNvPr id="15" name="Titre 6">
            <a:extLst>
              <a:ext uri="{FF2B5EF4-FFF2-40B4-BE49-F238E27FC236}">
                <a16:creationId xmlns:a16="http://schemas.microsoft.com/office/drawing/2014/main" id="{DB82DC5E-BF3C-C24B-91CC-D2F572200097}"/>
              </a:ext>
            </a:extLst>
          </p:cNvPr>
          <p:cNvSpPr txBox="1">
            <a:spLocks/>
          </p:cNvSpPr>
          <p:nvPr/>
        </p:nvSpPr>
        <p:spPr bwMode="gray">
          <a:xfrm>
            <a:off x="2473395" y="1183070"/>
            <a:ext cx="5140605" cy="269229"/>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550" b="1" kern="1200">
                <a:solidFill>
                  <a:schemeClr val="tx1"/>
                </a:solidFill>
                <a:latin typeface="+mj-lt"/>
                <a:ea typeface="+mj-ea"/>
                <a:cs typeface="+mj-cs"/>
              </a:defRPr>
            </a:lvl1pPr>
          </a:lstStyle>
          <a:p>
            <a:r>
              <a:rPr lang="fr-FR" sz="1600" b="0" dirty="0"/>
              <a:t>L’offre coup de pouce « chauffage des bâtiments tertiaires »</a:t>
            </a:r>
          </a:p>
        </p:txBody>
      </p:sp>
      <p:sp>
        <p:nvSpPr>
          <p:cNvPr id="13" name="Espace réservé du texte 10">
            <a:extLst>
              <a:ext uri="{FF2B5EF4-FFF2-40B4-BE49-F238E27FC236}">
                <a16:creationId xmlns:a16="http://schemas.microsoft.com/office/drawing/2014/main" id="{94A71717-BADC-5F4B-AE2D-FE62798A85A0}"/>
              </a:ext>
            </a:extLst>
          </p:cNvPr>
          <p:cNvSpPr txBox="1">
            <a:spLocks/>
          </p:cNvSpPr>
          <p:nvPr/>
        </p:nvSpPr>
        <p:spPr bwMode="gray">
          <a:xfrm>
            <a:off x="480060" y="4225298"/>
            <a:ext cx="8424000" cy="423930"/>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spcAft>
                <a:spcPts val="500"/>
              </a:spcAft>
              <a:buFont typeface="Arial" pitchFamily="34" charset="0"/>
              <a:buNone/>
              <a:defRPr sz="1050" b="0" kern="1200">
                <a:solidFill>
                  <a:schemeClr val="tx1"/>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baseline="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fr-FR" dirty="0"/>
          </a:p>
          <a:p>
            <a:r>
              <a:rPr lang="fr-FR" b="1" i="1" dirty="0"/>
              <a:t>Pour en savoir plus </a:t>
            </a:r>
            <a:r>
              <a:rPr lang="fr-FR" dirty="0"/>
              <a:t>: </a:t>
            </a:r>
            <a:r>
              <a:rPr lang="fr-FR" u="sng" dirty="0">
                <a:hlinkClick r:id="rId3"/>
              </a:rPr>
              <a:t>https://www.ecologique-solidaire.gouv.fr/coup-pouce-chauffage-des-batiments-tertiaires</a:t>
            </a:r>
            <a:endParaRPr lang="fr-FR" dirty="0"/>
          </a:p>
          <a:p>
            <a:endParaRPr lang="fr-FR" dirty="0"/>
          </a:p>
        </p:txBody>
      </p:sp>
      <p:sp>
        <p:nvSpPr>
          <p:cNvPr id="18" name="Espace réservé du texte 26">
            <a:extLst>
              <a:ext uri="{FF2B5EF4-FFF2-40B4-BE49-F238E27FC236}">
                <a16:creationId xmlns:a16="http://schemas.microsoft.com/office/drawing/2014/main" id="{EE6BC907-30EC-D140-BD5B-46986B79F40F}"/>
              </a:ext>
            </a:extLst>
          </p:cNvPr>
          <p:cNvSpPr>
            <a:spLocks noGrp="1"/>
          </p:cNvSpPr>
          <p:nvPr>
            <p:ph type="body" sz="quarter" idx="13"/>
          </p:nvPr>
        </p:nvSpPr>
        <p:spPr>
          <a:xfrm>
            <a:off x="3312000" y="180000"/>
            <a:ext cx="5472000" cy="360000"/>
          </a:xfrm>
        </p:spPr>
        <p:txBody>
          <a:bodyPr/>
          <a:lstStyle/>
          <a:p>
            <a:pPr marL="0" indent="0">
              <a:buNone/>
            </a:pPr>
            <a:r>
              <a:rPr lang="fr-FR" dirty="0"/>
              <a:t>3. Les appuis financiers</a:t>
            </a:r>
          </a:p>
        </p:txBody>
      </p:sp>
    </p:spTree>
    <p:extLst>
      <p:ext uri="{BB962C8B-B14F-4D97-AF65-F5344CB8AC3E}">
        <p14:creationId xmlns:p14="http://schemas.microsoft.com/office/powerpoint/2010/main" val="5663700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a:xfrm>
            <a:off x="1763688" y="1023558"/>
            <a:ext cx="5616624" cy="421629"/>
          </a:xfrm>
        </p:spPr>
        <p:txBody>
          <a:bodyPr/>
          <a:lstStyle/>
          <a:p>
            <a:r>
              <a:rPr lang="fr-FR" dirty="0"/>
              <a:t>L’offre de crédit d’ingénierie territoriale</a:t>
            </a:r>
          </a:p>
        </p:txBody>
      </p:sp>
      <p:sp>
        <p:nvSpPr>
          <p:cNvPr id="9" name="Espace réservé du texte 8"/>
          <p:cNvSpPr>
            <a:spLocks noGrp="1"/>
          </p:cNvSpPr>
          <p:nvPr>
            <p:ph type="body" sz="quarter" idx="14"/>
          </p:nvPr>
        </p:nvSpPr>
        <p:spPr>
          <a:xfrm>
            <a:off x="438239" y="2195846"/>
            <a:ext cx="2520000" cy="1162652"/>
          </a:xfrm>
        </p:spPr>
        <p:txBody>
          <a:bodyPr/>
          <a:lstStyle/>
          <a:p>
            <a:pPr algn="just"/>
            <a:r>
              <a:rPr lang="fr-FR" sz="1200" b="1" i="1" dirty="0"/>
              <a:t>Pour : </a:t>
            </a:r>
            <a:r>
              <a:rPr lang="fr-FR" sz="1200" dirty="0"/>
              <a:t>Les collectivités territoriales</a:t>
            </a:r>
          </a:p>
          <a:p>
            <a:pPr algn="just"/>
            <a:r>
              <a:rPr lang="fr-FR" sz="1200" b="1" i="1" dirty="0"/>
              <a:t>Proposé par : </a:t>
            </a:r>
            <a:r>
              <a:rPr lang="fr-FR" sz="1200" dirty="0"/>
              <a:t>La Banque des Territoires</a:t>
            </a:r>
          </a:p>
          <a:p>
            <a:pPr algn="just"/>
            <a:r>
              <a:rPr lang="fr-FR" sz="1200" b="1" i="1" dirty="0"/>
              <a:t>Objectif : </a:t>
            </a:r>
            <a:r>
              <a:rPr lang="fr-FR" sz="1200" dirty="0"/>
              <a:t>Accompagner des cofinancements d’études pour les collectivités territoriales.</a:t>
            </a:r>
          </a:p>
        </p:txBody>
      </p:sp>
      <p:sp>
        <p:nvSpPr>
          <p:cNvPr id="10" name="Espace réservé du texte 9"/>
          <p:cNvSpPr>
            <a:spLocks noGrp="1"/>
          </p:cNvSpPr>
          <p:nvPr>
            <p:ph type="body" sz="quarter" idx="15"/>
          </p:nvPr>
        </p:nvSpPr>
        <p:spPr>
          <a:xfrm>
            <a:off x="3312000" y="2098872"/>
            <a:ext cx="5472000" cy="1687500"/>
          </a:xfrm>
        </p:spPr>
        <p:txBody>
          <a:bodyPr/>
          <a:lstStyle/>
          <a:p>
            <a:pPr algn="just"/>
            <a:r>
              <a:rPr lang="fr-FR" dirty="0"/>
              <a:t>La Banque des Territoire met à disposition des collectivités territoriales cette offre complète pour les accompagner dans la définition de leur projet et leur mise en place opérationnelle.</a:t>
            </a:r>
          </a:p>
          <a:p>
            <a:pPr algn="just"/>
            <a:r>
              <a:rPr lang="fr-FR" dirty="0"/>
              <a:t>Cette aide peut aider à la construction d’une stratégie immobilière, fiabiliser la mise en œuvre opérationnelle de vos projets et faire naître des projets d’investissement. La part de cofinancement est déterminé en fonction de la situation de votre collectivité et si elle fait partie d’un programme prioritaire, par exemple Action Cœur de Ville.</a:t>
            </a:r>
          </a:p>
        </p:txBody>
      </p:sp>
      <p:sp>
        <p:nvSpPr>
          <p:cNvPr id="2" name="Espace réservé de la date 1"/>
          <p:cNvSpPr>
            <a:spLocks noGrp="1"/>
          </p:cNvSpPr>
          <p:nvPr>
            <p:ph type="dt" sz="half" idx="10"/>
          </p:nvPr>
        </p:nvSpPr>
        <p:spPr/>
        <p:txBody>
          <a:bodyPr/>
          <a:lstStyle/>
          <a:p>
            <a:pPr algn="r"/>
            <a:r>
              <a:rPr lang="fr-FR" cap="all" dirty="0"/>
              <a:t>27/07/2020</a:t>
            </a:r>
          </a:p>
        </p:txBody>
      </p:sp>
      <p:sp>
        <p:nvSpPr>
          <p:cNvPr id="3" name="Espace réservé du pied de page 2"/>
          <p:cNvSpPr>
            <a:spLocks noGrp="1"/>
          </p:cNvSpPr>
          <p:nvPr>
            <p:ph type="ftr" sz="quarter" idx="11"/>
          </p:nvPr>
        </p:nvSpPr>
        <p:spPr/>
        <p:txBody>
          <a:bodyPr/>
          <a:lstStyle/>
          <a:p>
            <a:r>
              <a:rPr lang="fr-FR" dirty="0"/>
              <a:t>Direction de l’Habitat, de l’Urbanisme et des Paysages</a:t>
            </a:r>
          </a:p>
        </p:txBody>
      </p:sp>
      <p:sp>
        <p:nvSpPr>
          <p:cNvPr id="4" name="Espace réservé du numéro de diapositive 3"/>
          <p:cNvSpPr>
            <a:spLocks noGrp="1"/>
          </p:cNvSpPr>
          <p:nvPr>
            <p:ph type="sldNum" sz="quarter" idx="12"/>
          </p:nvPr>
        </p:nvSpPr>
        <p:spPr/>
        <p:txBody>
          <a:bodyPr/>
          <a:lstStyle/>
          <a:p>
            <a:fld id="{733122C9-A0B9-462F-8757-0847AD287B63}" type="slidenum">
              <a:rPr lang="fr-FR" smtClean="0"/>
              <a:pPr/>
              <a:t>26</a:t>
            </a:fld>
            <a:endParaRPr lang="fr-FR" dirty="0"/>
          </a:p>
        </p:txBody>
      </p:sp>
      <p:pic>
        <p:nvPicPr>
          <p:cNvPr id="13" name="Image 12" descr="Une image contenant dessin&#10;&#10;Description générée automatiquement">
            <a:extLst>
              <a:ext uri="{FF2B5EF4-FFF2-40B4-BE49-F238E27FC236}">
                <a16:creationId xmlns:a16="http://schemas.microsoft.com/office/drawing/2014/main" id="{E2DAAA94-5847-B342-884E-0A5F435D0BB4}"/>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467544" y="711823"/>
            <a:ext cx="1052507" cy="1045097"/>
          </a:xfrm>
          <a:prstGeom prst="rect">
            <a:avLst/>
          </a:prstGeom>
        </p:spPr>
      </p:pic>
      <p:sp>
        <p:nvSpPr>
          <p:cNvPr id="14" name="Espace réservé du texte 10">
            <a:extLst>
              <a:ext uri="{FF2B5EF4-FFF2-40B4-BE49-F238E27FC236}">
                <a16:creationId xmlns:a16="http://schemas.microsoft.com/office/drawing/2014/main" id="{95DEB08F-DE12-ED4D-8AD0-9C5DDEC1C52C}"/>
              </a:ext>
            </a:extLst>
          </p:cNvPr>
          <p:cNvSpPr txBox="1">
            <a:spLocks/>
          </p:cNvSpPr>
          <p:nvPr/>
        </p:nvSpPr>
        <p:spPr bwMode="gray">
          <a:xfrm>
            <a:off x="480060" y="4225298"/>
            <a:ext cx="8424000" cy="423930"/>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spcAft>
                <a:spcPts val="500"/>
              </a:spcAft>
              <a:buFont typeface="Arial" pitchFamily="34" charset="0"/>
              <a:buNone/>
              <a:defRPr sz="1050" b="0" kern="1200">
                <a:solidFill>
                  <a:schemeClr val="tx1"/>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baseline="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b="1" i="1" dirty="0"/>
              <a:t>Pour en savoir plus </a:t>
            </a:r>
            <a:r>
              <a:rPr lang="fr-FR" dirty="0"/>
              <a:t>: </a:t>
            </a:r>
            <a:r>
              <a:rPr lang="fr-FR" u="sng" dirty="0">
                <a:hlinkClick r:id="rId3"/>
              </a:rPr>
              <a:t>https://www.banquedesterritoires.fr/ingenierie-territoriale</a:t>
            </a:r>
            <a:endParaRPr lang="fr-FR" dirty="0"/>
          </a:p>
          <a:p>
            <a:r>
              <a:rPr lang="fr-FR" b="1" i="1" dirty="0"/>
              <a:t>Contact</a:t>
            </a:r>
            <a:r>
              <a:rPr lang="fr-FR" dirty="0"/>
              <a:t> : Direction régionale de la Banque des Territoires</a:t>
            </a:r>
          </a:p>
        </p:txBody>
      </p:sp>
      <p:sp>
        <p:nvSpPr>
          <p:cNvPr id="17" name="Espace réservé du texte 26">
            <a:extLst>
              <a:ext uri="{FF2B5EF4-FFF2-40B4-BE49-F238E27FC236}">
                <a16:creationId xmlns:a16="http://schemas.microsoft.com/office/drawing/2014/main" id="{4148B0FF-EB6A-A44C-8782-CB40A4E3CEB7}"/>
              </a:ext>
            </a:extLst>
          </p:cNvPr>
          <p:cNvSpPr>
            <a:spLocks noGrp="1"/>
          </p:cNvSpPr>
          <p:nvPr>
            <p:ph type="body" sz="quarter" idx="13"/>
          </p:nvPr>
        </p:nvSpPr>
        <p:spPr>
          <a:xfrm>
            <a:off x="3312000" y="180000"/>
            <a:ext cx="5472000" cy="360000"/>
          </a:xfrm>
        </p:spPr>
        <p:txBody>
          <a:bodyPr/>
          <a:lstStyle/>
          <a:p>
            <a:pPr marL="0" indent="0">
              <a:buNone/>
            </a:pPr>
            <a:r>
              <a:rPr lang="fr-FR" dirty="0"/>
              <a:t>3. Les appuis financiers</a:t>
            </a:r>
          </a:p>
        </p:txBody>
      </p:sp>
    </p:spTree>
    <p:extLst>
      <p:ext uri="{BB962C8B-B14F-4D97-AF65-F5344CB8AC3E}">
        <p14:creationId xmlns:p14="http://schemas.microsoft.com/office/powerpoint/2010/main" val="4475143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a:xfrm>
            <a:off x="1763688" y="1023558"/>
            <a:ext cx="5616624" cy="421629"/>
          </a:xfrm>
        </p:spPr>
        <p:txBody>
          <a:bodyPr/>
          <a:lstStyle/>
          <a:p>
            <a:r>
              <a:rPr lang="fr-FR" dirty="0"/>
              <a:t>L’ingénierie pour la rénovation du patrimoine remarquable </a:t>
            </a:r>
          </a:p>
        </p:txBody>
      </p:sp>
      <p:sp>
        <p:nvSpPr>
          <p:cNvPr id="9" name="Espace réservé du texte 8"/>
          <p:cNvSpPr>
            <a:spLocks noGrp="1"/>
          </p:cNvSpPr>
          <p:nvPr>
            <p:ph type="body" sz="quarter" idx="14"/>
          </p:nvPr>
        </p:nvSpPr>
        <p:spPr>
          <a:xfrm>
            <a:off x="392048" y="2329215"/>
            <a:ext cx="2520000" cy="1162652"/>
          </a:xfrm>
        </p:spPr>
        <p:txBody>
          <a:bodyPr/>
          <a:lstStyle/>
          <a:p>
            <a:pPr algn="just"/>
            <a:r>
              <a:rPr lang="fr-FR" sz="1200" b="1" i="1" dirty="0"/>
              <a:t>Pour : </a:t>
            </a:r>
            <a:r>
              <a:rPr lang="fr-FR" sz="1200" dirty="0"/>
              <a:t>Les collectivités territoriales</a:t>
            </a:r>
          </a:p>
          <a:p>
            <a:pPr algn="just"/>
            <a:r>
              <a:rPr lang="fr-FR" sz="1200" b="1" i="1" dirty="0"/>
              <a:t>Proposé par : </a:t>
            </a:r>
            <a:r>
              <a:rPr lang="fr-FR" sz="1200" dirty="0"/>
              <a:t>La Banque des Territoires</a:t>
            </a:r>
          </a:p>
          <a:p>
            <a:pPr algn="just"/>
            <a:r>
              <a:rPr lang="fr-FR" sz="1200" b="1" i="1" dirty="0"/>
              <a:t>Objectif : </a:t>
            </a:r>
            <a:r>
              <a:rPr lang="fr-FR" sz="1200" dirty="0"/>
              <a:t>Accompagner la restauration responsable, durable et l’amélioration thermique du bâti ancien ou remarquable.</a:t>
            </a:r>
          </a:p>
        </p:txBody>
      </p:sp>
      <p:sp>
        <p:nvSpPr>
          <p:cNvPr id="10" name="Espace réservé du texte 9"/>
          <p:cNvSpPr>
            <a:spLocks noGrp="1"/>
          </p:cNvSpPr>
          <p:nvPr>
            <p:ph type="body" sz="quarter" idx="15"/>
          </p:nvPr>
        </p:nvSpPr>
        <p:spPr>
          <a:xfrm>
            <a:off x="3312000" y="2265121"/>
            <a:ext cx="5472000" cy="1687500"/>
          </a:xfrm>
        </p:spPr>
        <p:txBody>
          <a:bodyPr/>
          <a:lstStyle/>
          <a:p>
            <a:pPr algn="just"/>
            <a:r>
              <a:rPr lang="fr-FR" dirty="0"/>
              <a:t>C’est une aide réservée aux collectivités ayant mis en place un Site Patrimoine Remarquable (SPR) et bénéficiaire du Plan Action Cœur de Ville (ACV).</a:t>
            </a:r>
          </a:p>
          <a:p>
            <a:pPr algn="just"/>
            <a:r>
              <a:rPr lang="fr-FR" dirty="0"/>
              <a:t>En partenariat avec l’association Sites &amp; Cités Remarquables de France, la Banque des Territoires cofinance conjointement une étude de diagnostic patrimonial et de préconisations de réhabilitation responsable du patrimoine bâti remarquable de la collectivité et dans le cadre de la restauration d’un ou deux immeubles, La Banque des territoires cofinance les audits de préconisation pour une restauration conciliant préservation du patrimoine et performance énergétique. </a:t>
            </a:r>
          </a:p>
        </p:txBody>
      </p:sp>
      <p:sp>
        <p:nvSpPr>
          <p:cNvPr id="2" name="Espace réservé de la date 1"/>
          <p:cNvSpPr>
            <a:spLocks noGrp="1"/>
          </p:cNvSpPr>
          <p:nvPr>
            <p:ph type="dt" sz="half" idx="10"/>
          </p:nvPr>
        </p:nvSpPr>
        <p:spPr/>
        <p:txBody>
          <a:bodyPr/>
          <a:lstStyle/>
          <a:p>
            <a:pPr algn="r"/>
            <a:r>
              <a:rPr lang="fr-FR" cap="all" dirty="0"/>
              <a:t>27/07/2020</a:t>
            </a:r>
          </a:p>
        </p:txBody>
      </p:sp>
      <p:sp>
        <p:nvSpPr>
          <p:cNvPr id="3" name="Espace réservé du pied de page 2"/>
          <p:cNvSpPr>
            <a:spLocks noGrp="1"/>
          </p:cNvSpPr>
          <p:nvPr>
            <p:ph type="ftr" sz="quarter" idx="11"/>
          </p:nvPr>
        </p:nvSpPr>
        <p:spPr/>
        <p:txBody>
          <a:bodyPr/>
          <a:lstStyle/>
          <a:p>
            <a:r>
              <a:rPr lang="fr-FR" dirty="0"/>
              <a:t>Direction de l’Habitat, de l’Urbanisme et des Paysages</a:t>
            </a:r>
          </a:p>
        </p:txBody>
      </p:sp>
      <p:sp>
        <p:nvSpPr>
          <p:cNvPr id="4" name="Espace réservé du numéro de diapositive 3"/>
          <p:cNvSpPr>
            <a:spLocks noGrp="1"/>
          </p:cNvSpPr>
          <p:nvPr>
            <p:ph type="sldNum" sz="quarter" idx="12"/>
          </p:nvPr>
        </p:nvSpPr>
        <p:spPr/>
        <p:txBody>
          <a:bodyPr/>
          <a:lstStyle/>
          <a:p>
            <a:fld id="{733122C9-A0B9-462F-8757-0847AD287B63}" type="slidenum">
              <a:rPr lang="fr-FR" smtClean="0"/>
              <a:pPr/>
              <a:t>27</a:t>
            </a:fld>
            <a:endParaRPr lang="fr-FR" dirty="0"/>
          </a:p>
        </p:txBody>
      </p:sp>
      <p:pic>
        <p:nvPicPr>
          <p:cNvPr id="13" name="Image 12" descr="Une image contenant dessin&#10;&#10;Description générée automatiquement">
            <a:extLst>
              <a:ext uri="{FF2B5EF4-FFF2-40B4-BE49-F238E27FC236}">
                <a16:creationId xmlns:a16="http://schemas.microsoft.com/office/drawing/2014/main" id="{E2DAAA94-5847-B342-884E-0A5F435D0BB4}"/>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467544" y="711823"/>
            <a:ext cx="1052507" cy="1045097"/>
          </a:xfrm>
          <a:prstGeom prst="rect">
            <a:avLst/>
          </a:prstGeom>
        </p:spPr>
      </p:pic>
      <p:sp>
        <p:nvSpPr>
          <p:cNvPr id="15" name="Espace réservé du texte 10">
            <a:extLst>
              <a:ext uri="{FF2B5EF4-FFF2-40B4-BE49-F238E27FC236}">
                <a16:creationId xmlns:a16="http://schemas.microsoft.com/office/drawing/2014/main" id="{2D9B7095-79AB-784A-87AA-4C1242234439}"/>
              </a:ext>
            </a:extLst>
          </p:cNvPr>
          <p:cNvSpPr txBox="1">
            <a:spLocks/>
          </p:cNvSpPr>
          <p:nvPr/>
        </p:nvSpPr>
        <p:spPr bwMode="gray">
          <a:xfrm>
            <a:off x="480060" y="4225298"/>
            <a:ext cx="8424000" cy="423930"/>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spcAft>
                <a:spcPts val="500"/>
              </a:spcAft>
              <a:buFont typeface="Arial" pitchFamily="34" charset="0"/>
              <a:buNone/>
              <a:defRPr sz="1050" b="0" kern="1200">
                <a:solidFill>
                  <a:schemeClr val="tx1"/>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baseline="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b="1" i="1" dirty="0"/>
              <a:t>Pour en savoir plus </a:t>
            </a:r>
            <a:r>
              <a:rPr lang="fr-FR" dirty="0"/>
              <a:t>: </a:t>
            </a:r>
            <a:r>
              <a:rPr lang="fr-FR" u="sng" dirty="0">
                <a:hlinkClick r:id="rId3"/>
              </a:rPr>
              <a:t>https://www.banquedesterritoires.fr/ingenierie-pour-la-transition-energetique-et-ecologique</a:t>
            </a:r>
            <a:endParaRPr lang="fr-FR" dirty="0"/>
          </a:p>
          <a:p>
            <a:r>
              <a:rPr lang="fr-FR" b="1" i="1" dirty="0"/>
              <a:t>Contact</a:t>
            </a:r>
            <a:r>
              <a:rPr lang="fr-FR" dirty="0"/>
              <a:t> : Direction régionale de la Banque des Territoires</a:t>
            </a:r>
          </a:p>
        </p:txBody>
      </p:sp>
      <p:sp>
        <p:nvSpPr>
          <p:cNvPr id="17" name="Espace réservé du texte 26">
            <a:extLst>
              <a:ext uri="{FF2B5EF4-FFF2-40B4-BE49-F238E27FC236}">
                <a16:creationId xmlns:a16="http://schemas.microsoft.com/office/drawing/2014/main" id="{8FBB725F-9CA4-A44A-BE6B-D29D83971E79}"/>
              </a:ext>
            </a:extLst>
          </p:cNvPr>
          <p:cNvSpPr>
            <a:spLocks noGrp="1"/>
          </p:cNvSpPr>
          <p:nvPr>
            <p:ph type="body" sz="quarter" idx="13"/>
          </p:nvPr>
        </p:nvSpPr>
        <p:spPr>
          <a:xfrm>
            <a:off x="3312000" y="180000"/>
            <a:ext cx="5472000" cy="360000"/>
          </a:xfrm>
        </p:spPr>
        <p:txBody>
          <a:bodyPr/>
          <a:lstStyle/>
          <a:p>
            <a:pPr marL="0" indent="0">
              <a:buNone/>
            </a:pPr>
            <a:r>
              <a:rPr lang="fr-FR" dirty="0"/>
              <a:t>3. Les appuis financiers</a:t>
            </a:r>
          </a:p>
        </p:txBody>
      </p:sp>
    </p:spTree>
    <p:extLst>
      <p:ext uri="{BB962C8B-B14F-4D97-AF65-F5344CB8AC3E}">
        <p14:creationId xmlns:p14="http://schemas.microsoft.com/office/powerpoint/2010/main" val="22933530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a:xfrm>
            <a:off x="1763689" y="873501"/>
            <a:ext cx="5472000" cy="421629"/>
          </a:xfrm>
        </p:spPr>
        <p:txBody>
          <a:bodyPr/>
          <a:lstStyle/>
          <a:p>
            <a:r>
              <a:rPr lang="fr-FR" dirty="0"/>
              <a:t>Le fonds chaleur</a:t>
            </a:r>
          </a:p>
        </p:txBody>
      </p:sp>
      <p:sp>
        <p:nvSpPr>
          <p:cNvPr id="9" name="Espace réservé du texte 8"/>
          <p:cNvSpPr>
            <a:spLocks noGrp="1"/>
          </p:cNvSpPr>
          <p:nvPr>
            <p:ph type="body" sz="quarter" idx="14"/>
          </p:nvPr>
        </p:nvSpPr>
        <p:spPr>
          <a:xfrm>
            <a:off x="467544" y="1884676"/>
            <a:ext cx="2520000" cy="1790727"/>
          </a:xfrm>
        </p:spPr>
        <p:txBody>
          <a:bodyPr/>
          <a:lstStyle/>
          <a:p>
            <a:pPr algn="just"/>
            <a:r>
              <a:rPr lang="fr-FR" sz="1200" b="1" i="1" dirty="0"/>
              <a:t>Pour</a:t>
            </a:r>
            <a:r>
              <a:rPr lang="fr-FR" sz="1200" dirty="0"/>
              <a:t> : Les collectivités territoriales</a:t>
            </a:r>
          </a:p>
          <a:p>
            <a:pPr algn="just"/>
            <a:r>
              <a:rPr lang="fr-FR" sz="1200" b="1" i="1" dirty="0"/>
              <a:t>Proposé par</a:t>
            </a:r>
            <a:r>
              <a:rPr lang="fr-FR" sz="1200" i="1" dirty="0"/>
              <a:t> </a:t>
            </a:r>
            <a:r>
              <a:rPr lang="fr-FR" sz="1200" dirty="0"/>
              <a:t>: L’ADEME</a:t>
            </a:r>
          </a:p>
          <a:p>
            <a:pPr algn="just"/>
            <a:r>
              <a:rPr lang="fr-FR" sz="1200" b="1" i="1" dirty="0"/>
              <a:t>Objectif</a:t>
            </a:r>
            <a:r>
              <a:rPr lang="fr-FR" sz="1200" b="1" dirty="0"/>
              <a:t> </a:t>
            </a:r>
            <a:r>
              <a:rPr lang="fr-FR" sz="1200" dirty="0"/>
              <a:t>: Financer l’utilisation d’énergies renouvelables ou la récupération de l’énergie perdue par la fourniture de chaleur.</a:t>
            </a:r>
          </a:p>
        </p:txBody>
      </p:sp>
      <p:sp>
        <p:nvSpPr>
          <p:cNvPr id="10" name="Espace réservé du texte 9"/>
          <p:cNvSpPr>
            <a:spLocks noGrp="1"/>
          </p:cNvSpPr>
          <p:nvPr>
            <p:ph type="body" sz="quarter" idx="15"/>
          </p:nvPr>
        </p:nvSpPr>
        <p:spPr>
          <a:xfrm>
            <a:off x="3312000" y="2099603"/>
            <a:ext cx="5472000" cy="1936954"/>
          </a:xfrm>
        </p:spPr>
        <p:txBody>
          <a:bodyPr/>
          <a:lstStyle/>
          <a:p>
            <a:pPr algn="just"/>
            <a:r>
              <a:rPr lang="fr-FR" dirty="0"/>
              <a:t>L’ADEME propose des financements pour la réalisation des études de faisabilité et pour la réalisation des investissements dans le domaine des énergies renouvelables et la récupération d’énergie perdue. Ces aides financières permettent à la chaleur renouvelable d’être compétitive par rapport à celle produite à partir d’énergies conventionnelles.</a:t>
            </a:r>
          </a:p>
          <a:p>
            <a:pPr algn="just"/>
            <a:endParaRPr lang="fr-FR" dirty="0"/>
          </a:p>
          <a:p>
            <a:pPr algn="just"/>
            <a:endParaRPr lang="fr-FR" dirty="0"/>
          </a:p>
          <a:p>
            <a:pPr algn="just"/>
            <a:endParaRPr lang="fr-FR" dirty="0"/>
          </a:p>
        </p:txBody>
      </p:sp>
      <p:sp>
        <p:nvSpPr>
          <p:cNvPr id="2" name="Espace réservé de la date 1"/>
          <p:cNvSpPr>
            <a:spLocks noGrp="1"/>
          </p:cNvSpPr>
          <p:nvPr>
            <p:ph type="dt" sz="half" idx="10"/>
          </p:nvPr>
        </p:nvSpPr>
        <p:spPr/>
        <p:txBody>
          <a:bodyPr/>
          <a:lstStyle/>
          <a:p>
            <a:pPr algn="r"/>
            <a:r>
              <a:rPr lang="fr-FR" cap="all" dirty="0"/>
              <a:t>27/07/2020</a:t>
            </a:r>
          </a:p>
        </p:txBody>
      </p:sp>
      <p:sp>
        <p:nvSpPr>
          <p:cNvPr id="3" name="Espace réservé du pied de page 2"/>
          <p:cNvSpPr>
            <a:spLocks noGrp="1"/>
          </p:cNvSpPr>
          <p:nvPr>
            <p:ph type="ftr" sz="quarter" idx="11"/>
          </p:nvPr>
        </p:nvSpPr>
        <p:spPr/>
        <p:txBody>
          <a:bodyPr/>
          <a:lstStyle/>
          <a:p>
            <a:r>
              <a:rPr lang="fr-FR" dirty="0"/>
              <a:t>Direction de l’Habitat, de l’Urbanisme et des Paysages</a:t>
            </a:r>
          </a:p>
        </p:txBody>
      </p:sp>
      <p:sp>
        <p:nvSpPr>
          <p:cNvPr id="4" name="Espace réservé du numéro de diapositive 3"/>
          <p:cNvSpPr>
            <a:spLocks noGrp="1"/>
          </p:cNvSpPr>
          <p:nvPr>
            <p:ph type="sldNum" sz="quarter" idx="12"/>
          </p:nvPr>
        </p:nvSpPr>
        <p:spPr/>
        <p:txBody>
          <a:bodyPr/>
          <a:lstStyle/>
          <a:p>
            <a:fld id="{733122C9-A0B9-462F-8757-0847AD287B63}" type="slidenum">
              <a:rPr lang="fr-FR" smtClean="0"/>
              <a:pPr/>
              <a:t>28</a:t>
            </a:fld>
            <a:endParaRPr lang="fr-FR" dirty="0"/>
          </a:p>
        </p:txBody>
      </p:sp>
      <p:pic>
        <p:nvPicPr>
          <p:cNvPr id="14" name="Image 13" descr="Une image contenant signe&#10;&#10;Description générée automatiquement">
            <a:extLst>
              <a:ext uri="{FF2B5EF4-FFF2-40B4-BE49-F238E27FC236}">
                <a16:creationId xmlns:a16="http://schemas.microsoft.com/office/drawing/2014/main" id="{0021A8D3-8DBF-6B47-A0B8-7DBF3958C38D}"/>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467544" y="554595"/>
            <a:ext cx="1052507" cy="1052507"/>
          </a:xfrm>
          <a:prstGeom prst="rect">
            <a:avLst/>
          </a:prstGeom>
        </p:spPr>
      </p:pic>
      <p:sp>
        <p:nvSpPr>
          <p:cNvPr id="13" name="Espace réservé du texte 10">
            <a:extLst>
              <a:ext uri="{FF2B5EF4-FFF2-40B4-BE49-F238E27FC236}">
                <a16:creationId xmlns:a16="http://schemas.microsoft.com/office/drawing/2014/main" id="{7FD418EF-7099-6346-BC23-CD2DCEDEE466}"/>
              </a:ext>
            </a:extLst>
          </p:cNvPr>
          <p:cNvSpPr txBox="1">
            <a:spLocks/>
          </p:cNvSpPr>
          <p:nvPr/>
        </p:nvSpPr>
        <p:spPr bwMode="gray">
          <a:xfrm>
            <a:off x="467544" y="4210381"/>
            <a:ext cx="8424000" cy="423930"/>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spcAft>
                <a:spcPts val="500"/>
              </a:spcAft>
              <a:buFont typeface="Arial" pitchFamily="34" charset="0"/>
              <a:buNone/>
              <a:defRPr sz="1050" b="0" kern="1200">
                <a:solidFill>
                  <a:schemeClr val="tx1"/>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baseline="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b="1" i="1" dirty="0"/>
              <a:t>Pour en savoir plus </a:t>
            </a:r>
            <a:r>
              <a:rPr lang="fr-FR" dirty="0"/>
              <a:t>: </a:t>
            </a:r>
            <a:r>
              <a:rPr lang="fr-FR" u="sng" dirty="0">
                <a:hlinkClick r:id="rId3"/>
              </a:rPr>
              <a:t>https://www.ademe.fr/expertises/energies-renouvelables-enr-production-reseaux-stockage/passer-a-laction/produire-chaleur</a:t>
            </a:r>
            <a:endParaRPr lang="fr-FR" dirty="0"/>
          </a:p>
          <a:p>
            <a:r>
              <a:rPr lang="fr-FR" b="1" i="1" dirty="0"/>
              <a:t>Contact</a:t>
            </a:r>
            <a:r>
              <a:rPr lang="fr-FR" dirty="0"/>
              <a:t> : Direction régionale de l’ADEME</a:t>
            </a:r>
          </a:p>
        </p:txBody>
      </p:sp>
      <p:sp>
        <p:nvSpPr>
          <p:cNvPr id="16" name="Espace réservé du texte 26">
            <a:extLst>
              <a:ext uri="{FF2B5EF4-FFF2-40B4-BE49-F238E27FC236}">
                <a16:creationId xmlns:a16="http://schemas.microsoft.com/office/drawing/2014/main" id="{7C61C4A8-FAA8-4747-930B-52849F597238}"/>
              </a:ext>
            </a:extLst>
          </p:cNvPr>
          <p:cNvSpPr>
            <a:spLocks noGrp="1"/>
          </p:cNvSpPr>
          <p:nvPr>
            <p:ph type="body" sz="quarter" idx="13"/>
          </p:nvPr>
        </p:nvSpPr>
        <p:spPr>
          <a:xfrm>
            <a:off x="3312000" y="180000"/>
            <a:ext cx="5472000" cy="360000"/>
          </a:xfrm>
        </p:spPr>
        <p:txBody>
          <a:bodyPr/>
          <a:lstStyle/>
          <a:p>
            <a:pPr marL="0" indent="0">
              <a:buNone/>
            </a:pPr>
            <a:r>
              <a:rPr lang="fr-FR" dirty="0"/>
              <a:t>3. Les appuis financiers</a:t>
            </a:r>
          </a:p>
        </p:txBody>
      </p:sp>
    </p:spTree>
    <p:extLst>
      <p:ext uri="{BB962C8B-B14F-4D97-AF65-F5344CB8AC3E}">
        <p14:creationId xmlns:p14="http://schemas.microsoft.com/office/powerpoint/2010/main" val="4644571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a:xfrm>
            <a:off x="1763688" y="873501"/>
            <a:ext cx="7048570" cy="421629"/>
          </a:xfrm>
        </p:spPr>
        <p:txBody>
          <a:bodyPr/>
          <a:lstStyle/>
          <a:p>
            <a:r>
              <a:rPr lang="fr-FR" dirty="0"/>
              <a:t>La prime pour la mise en place d’un système de management de l’énergie selon la norme ISO-50001</a:t>
            </a:r>
          </a:p>
        </p:txBody>
      </p:sp>
      <p:sp>
        <p:nvSpPr>
          <p:cNvPr id="9" name="Espace réservé du texte 8"/>
          <p:cNvSpPr>
            <a:spLocks noGrp="1"/>
          </p:cNvSpPr>
          <p:nvPr>
            <p:ph type="body" sz="quarter" idx="14"/>
          </p:nvPr>
        </p:nvSpPr>
        <p:spPr>
          <a:xfrm>
            <a:off x="467544" y="1884676"/>
            <a:ext cx="2592288" cy="1790727"/>
          </a:xfrm>
        </p:spPr>
        <p:txBody>
          <a:bodyPr/>
          <a:lstStyle/>
          <a:p>
            <a:pPr algn="just"/>
            <a:r>
              <a:rPr lang="fr-FR" sz="1200" b="1" i="1" dirty="0"/>
              <a:t>Pour</a:t>
            </a:r>
            <a:r>
              <a:rPr lang="fr-FR" sz="1200" dirty="0"/>
              <a:t> : Les collectivités territoriales en tant que personne morale de droit public</a:t>
            </a:r>
          </a:p>
          <a:p>
            <a:pPr algn="just"/>
            <a:r>
              <a:rPr lang="fr-FR" sz="1200" b="1" i="1" dirty="0"/>
              <a:t>Proposé par</a:t>
            </a:r>
            <a:r>
              <a:rPr lang="fr-FR" sz="1200" i="1" dirty="0"/>
              <a:t> </a:t>
            </a:r>
            <a:r>
              <a:rPr lang="fr-FR" sz="1200" dirty="0"/>
              <a:t>: ATEE (Association Technique Énergie Environnement)</a:t>
            </a:r>
          </a:p>
          <a:p>
            <a:pPr algn="just"/>
            <a:r>
              <a:rPr lang="fr-FR" sz="1200" b="1" i="1" dirty="0"/>
              <a:t>Objectif</a:t>
            </a:r>
            <a:r>
              <a:rPr lang="fr-FR" sz="1200" b="1" dirty="0"/>
              <a:t> </a:t>
            </a:r>
            <a:r>
              <a:rPr lang="fr-FR" sz="1200" dirty="0"/>
              <a:t>: Accélérer le déploiement de la norme ISO 50001 et la mise en place des systèmes de management de l’énergie</a:t>
            </a:r>
          </a:p>
          <a:p>
            <a:pPr algn="just"/>
            <a:endParaRPr lang="fr-FR" sz="1200" dirty="0"/>
          </a:p>
        </p:txBody>
      </p:sp>
      <p:sp>
        <p:nvSpPr>
          <p:cNvPr id="10" name="Espace réservé du texte 9"/>
          <p:cNvSpPr>
            <a:spLocks noGrp="1"/>
          </p:cNvSpPr>
          <p:nvPr>
            <p:ph type="body" sz="quarter" idx="15"/>
          </p:nvPr>
        </p:nvSpPr>
        <p:spPr>
          <a:xfrm>
            <a:off x="3312000" y="1901337"/>
            <a:ext cx="5472000" cy="1936954"/>
          </a:xfrm>
        </p:spPr>
        <p:txBody>
          <a:bodyPr/>
          <a:lstStyle/>
          <a:p>
            <a:pPr algn="just"/>
            <a:r>
              <a:rPr lang="fr-FR" dirty="0"/>
              <a:t>La </a:t>
            </a:r>
            <a:r>
              <a:rPr lang="fr-FR" b="1" dirty="0"/>
              <a:t>norme ISO 50001 </a:t>
            </a:r>
            <a:r>
              <a:rPr lang="fr-FR" dirty="0"/>
              <a:t>guide les organisations, quel que soit leur secteur d'activité, dans la mise en œuvre d'un Système de Management de l'Energie (</a:t>
            </a:r>
            <a:r>
              <a:rPr lang="fr-FR" dirty="0" err="1"/>
              <a:t>SMEn</a:t>
            </a:r>
            <a:r>
              <a:rPr lang="fr-FR" dirty="0"/>
              <a:t>) qui leur permettra de faire un meilleur usage de l'énergie. Elle a pour objectif de les aider à développer une gestion méthodique de l'énergie pour améliorer en continu leur performance énergétique.</a:t>
            </a:r>
          </a:p>
          <a:p>
            <a:pPr algn="just"/>
            <a:r>
              <a:rPr lang="fr-FR" dirty="0"/>
              <a:t>PRO-</a:t>
            </a:r>
            <a:r>
              <a:rPr lang="fr-FR" dirty="0" err="1"/>
              <a:t>SMEn</a:t>
            </a:r>
            <a:r>
              <a:rPr lang="fr-FR" dirty="0"/>
              <a:t> encourage et soutient financièrement la mise en place de Systèmes de management de l'énergie conformes à la norme ISO 50001, dans les entreprises et les collectivités, par le versement d'une prime.  La prime, plafonnée à 40.000 € HT, est égale à 20% des dépenses énergétiques annuelles des sites certifiés.</a:t>
            </a:r>
          </a:p>
          <a:p>
            <a:pPr algn="just"/>
            <a:endParaRPr lang="fr-FR" dirty="0"/>
          </a:p>
          <a:p>
            <a:pPr algn="just"/>
            <a:endParaRPr lang="fr-FR" dirty="0"/>
          </a:p>
          <a:p>
            <a:pPr algn="just"/>
            <a:endParaRPr lang="fr-FR" dirty="0"/>
          </a:p>
        </p:txBody>
      </p:sp>
      <p:sp>
        <p:nvSpPr>
          <p:cNvPr id="2" name="Espace réservé de la date 1"/>
          <p:cNvSpPr>
            <a:spLocks noGrp="1"/>
          </p:cNvSpPr>
          <p:nvPr>
            <p:ph type="dt" sz="half" idx="10"/>
          </p:nvPr>
        </p:nvSpPr>
        <p:spPr/>
        <p:txBody>
          <a:bodyPr/>
          <a:lstStyle/>
          <a:p>
            <a:pPr algn="r"/>
            <a:r>
              <a:rPr lang="fr-FR" cap="all" dirty="0"/>
              <a:t>27/07/2020</a:t>
            </a:r>
          </a:p>
        </p:txBody>
      </p:sp>
      <p:sp>
        <p:nvSpPr>
          <p:cNvPr id="3" name="Espace réservé du pied de page 2"/>
          <p:cNvSpPr>
            <a:spLocks noGrp="1"/>
          </p:cNvSpPr>
          <p:nvPr>
            <p:ph type="ftr" sz="quarter" idx="11"/>
          </p:nvPr>
        </p:nvSpPr>
        <p:spPr/>
        <p:txBody>
          <a:bodyPr/>
          <a:lstStyle/>
          <a:p>
            <a:r>
              <a:rPr lang="fr-FR" dirty="0"/>
              <a:t>Direction de l’Habitat, de l’Urbanisme et des Paysages</a:t>
            </a:r>
          </a:p>
        </p:txBody>
      </p:sp>
      <p:sp>
        <p:nvSpPr>
          <p:cNvPr id="4" name="Espace réservé du numéro de diapositive 3"/>
          <p:cNvSpPr>
            <a:spLocks noGrp="1"/>
          </p:cNvSpPr>
          <p:nvPr>
            <p:ph type="sldNum" sz="quarter" idx="12"/>
          </p:nvPr>
        </p:nvSpPr>
        <p:spPr/>
        <p:txBody>
          <a:bodyPr/>
          <a:lstStyle/>
          <a:p>
            <a:fld id="{733122C9-A0B9-462F-8757-0847AD287B63}" type="slidenum">
              <a:rPr lang="fr-FR" smtClean="0"/>
              <a:pPr/>
              <a:t>29</a:t>
            </a:fld>
            <a:endParaRPr lang="fr-FR" dirty="0"/>
          </a:p>
        </p:txBody>
      </p:sp>
      <p:sp>
        <p:nvSpPr>
          <p:cNvPr id="13" name="Espace réservé du texte 10">
            <a:extLst>
              <a:ext uri="{FF2B5EF4-FFF2-40B4-BE49-F238E27FC236}">
                <a16:creationId xmlns:a16="http://schemas.microsoft.com/office/drawing/2014/main" id="{7FD418EF-7099-6346-BC23-CD2DCEDEE466}"/>
              </a:ext>
            </a:extLst>
          </p:cNvPr>
          <p:cNvSpPr txBox="1">
            <a:spLocks/>
          </p:cNvSpPr>
          <p:nvPr/>
        </p:nvSpPr>
        <p:spPr bwMode="gray">
          <a:xfrm>
            <a:off x="467544" y="4199830"/>
            <a:ext cx="8424000" cy="423930"/>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spcAft>
                <a:spcPts val="500"/>
              </a:spcAft>
              <a:buFont typeface="Arial" pitchFamily="34" charset="0"/>
              <a:buNone/>
              <a:defRPr sz="1050" b="0" kern="1200">
                <a:solidFill>
                  <a:schemeClr val="tx1"/>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baseline="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b="1" i="1" dirty="0"/>
              <a:t>Pour en savoir plus </a:t>
            </a:r>
            <a:r>
              <a:rPr lang="fr-FR" dirty="0"/>
              <a:t>: </a:t>
            </a:r>
            <a:r>
              <a:rPr lang="fr-FR" u="sng" dirty="0">
                <a:hlinkClick r:id="rId2"/>
              </a:rPr>
              <a:t>https://pro-smen.org</a:t>
            </a:r>
            <a:endParaRPr lang="fr-FR" dirty="0"/>
          </a:p>
          <a:p>
            <a:r>
              <a:rPr lang="fr-FR" b="1" i="1" dirty="0"/>
              <a:t>Contact</a:t>
            </a:r>
            <a:r>
              <a:rPr lang="fr-FR" dirty="0"/>
              <a:t> : ATEE</a:t>
            </a:r>
          </a:p>
        </p:txBody>
      </p:sp>
      <p:sp>
        <p:nvSpPr>
          <p:cNvPr id="16" name="Espace réservé du texte 26">
            <a:extLst>
              <a:ext uri="{FF2B5EF4-FFF2-40B4-BE49-F238E27FC236}">
                <a16:creationId xmlns:a16="http://schemas.microsoft.com/office/drawing/2014/main" id="{7C61C4A8-FAA8-4747-930B-52849F597238}"/>
              </a:ext>
            </a:extLst>
          </p:cNvPr>
          <p:cNvSpPr>
            <a:spLocks noGrp="1"/>
          </p:cNvSpPr>
          <p:nvPr>
            <p:ph type="body" sz="quarter" idx="13"/>
          </p:nvPr>
        </p:nvSpPr>
        <p:spPr>
          <a:xfrm>
            <a:off x="3312000" y="180000"/>
            <a:ext cx="5472000" cy="360000"/>
          </a:xfrm>
        </p:spPr>
        <p:txBody>
          <a:bodyPr/>
          <a:lstStyle/>
          <a:p>
            <a:pPr marL="0" indent="0">
              <a:buNone/>
            </a:pPr>
            <a:r>
              <a:rPr lang="fr-FR" dirty="0"/>
              <a:t>3. Les appuis financiers</a:t>
            </a:r>
          </a:p>
        </p:txBody>
      </p:sp>
      <p:pic>
        <p:nvPicPr>
          <p:cNvPr id="11" name="Image 10" descr="Une image contenant dessin&#10;&#10;Description générée automatiquement">
            <a:extLst>
              <a:ext uri="{FF2B5EF4-FFF2-40B4-BE49-F238E27FC236}">
                <a16:creationId xmlns:a16="http://schemas.microsoft.com/office/drawing/2014/main" id="{122960A5-0395-634B-A3F8-30654F97F7F2}"/>
              </a:ext>
            </a:extLst>
          </p:cNvPr>
          <p:cNvPicPr/>
          <p:nvPr/>
        </p:nvPicPr>
        <p:blipFill>
          <a:blip r:embed="rId3">
            <a:extLst>
              <a:ext uri="{28A0092B-C50C-407E-A947-70E740481C1C}">
                <a14:useLocalDpi xmlns:a14="http://schemas.microsoft.com/office/drawing/2010/main" val="0"/>
              </a:ext>
            </a:extLst>
          </a:blip>
          <a:stretch>
            <a:fillRect/>
          </a:stretch>
        </p:blipFill>
        <p:spPr>
          <a:xfrm>
            <a:off x="331742" y="731705"/>
            <a:ext cx="1336717" cy="698285"/>
          </a:xfrm>
          <a:prstGeom prst="rect">
            <a:avLst/>
          </a:prstGeom>
        </p:spPr>
      </p:pic>
    </p:spTree>
    <p:extLst>
      <p:ext uri="{BB962C8B-B14F-4D97-AF65-F5344CB8AC3E}">
        <p14:creationId xmlns:p14="http://schemas.microsoft.com/office/powerpoint/2010/main" val="20379404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descr="Une image contenant bâtiment, herbe, maison, extérieur&#10;&#10;Description générée automatiquement">
            <a:extLst>
              <a:ext uri="{FF2B5EF4-FFF2-40B4-BE49-F238E27FC236}">
                <a16:creationId xmlns:a16="http://schemas.microsoft.com/office/drawing/2014/main" id="{DB1EB606-C337-164B-A195-4C07C6A5D901}"/>
              </a:ext>
            </a:extLst>
          </p:cNvPr>
          <p:cNvPicPr>
            <a:picLocks noChangeAspect="1"/>
          </p:cNvPicPr>
          <p:nvPr/>
        </p:nvPicPr>
        <p:blipFill rotWithShape="1">
          <a:blip r:embed="rId2">
            <a:alphaModFix/>
          </a:blip>
          <a:srcRect t="27552" b="3255"/>
          <a:stretch/>
        </p:blipFill>
        <p:spPr>
          <a:xfrm>
            <a:off x="360000" y="524648"/>
            <a:ext cx="8424000" cy="3925628"/>
          </a:xfrm>
          <a:prstGeom prst="rect">
            <a:avLst/>
          </a:prstGeom>
        </p:spPr>
      </p:pic>
      <p:sp>
        <p:nvSpPr>
          <p:cNvPr id="20" name="Triangle rectangle 19">
            <a:extLst>
              <a:ext uri="{FF2B5EF4-FFF2-40B4-BE49-F238E27FC236}">
                <a16:creationId xmlns:a16="http://schemas.microsoft.com/office/drawing/2014/main" id="{5A4361A9-A52B-4870-BA56-881FC101778F}"/>
              </a:ext>
            </a:extLst>
          </p:cNvPr>
          <p:cNvSpPr/>
          <p:nvPr/>
        </p:nvSpPr>
        <p:spPr>
          <a:xfrm rot="5400000" flipH="1" flipV="1">
            <a:off x="4049104" y="-290938"/>
            <a:ext cx="3889640" cy="5580152"/>
          </a:xfrm>
          <a:prstGeom prst="rtTriangle">
            <a:avLst/>
          </a:prstGeom>
          <a:solidFill>
            <a:schemeClr val="bg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Espace réservé de la date 3"/>
          <p:cNvSpPr>
            <a:spLocks noGrp="1"/>
          </p:cNvSpPr>
          <p:nvPr>
            <p:ph type="dt" sz="half" idx="10"/>
          </p:nvPr>
        </p:nvSpPr>
        <p:spPr/>
        <p:txBody>
          <a:bodyPr/>
          <a:lstStyle/>
          <a:p>
            <a:pPr algn="r"/>
            <a:r>
              <a:rPr lang="fr-FR" cap="all" dirty="0"/>
              <a:t>27/07/2020</a:t>
            </a:r>
          </a:p>
        </p:txBody>
      </p:sp>
      <p:sp>
        <p:nvSpPr>
          <p:cNvPr id="5" name="Espace réservé du pied de page 4"/>
          <p:cNvSpPr>
            <a:spLocks noGrp="1"/>
          </p:cNvSpPr>
          <p:nvPr>
            <p:ph type="ftr" sz="quarter" idx="11"/>
          </p:nvPr>
        </p:nvSpPr>
        <p:spPr/>
        <p:txBody>
          <a:bodyPr/>
          <a:lstStyle/>
          <a:p>
            <a:r>
              <a:rPr lang="fr-FR" dirty="0"/>
              <a:t>Direction de l’Habitat, de l’Urbanisme et des Paysages</a:t>
            </a:r>
          </a:p>
        </p:txBody>
      </p:sp>
      <p:sp>
        <p:nvSpPr>
          <p:cNvPr id="11" name="Espace réservé du numéro de diapositive 10"/>
          <p:cNvSpPr>
            <a:spLocks noGrp="1"/>
          </p:cNvSpPr>
          <p:nvPr>
            <p:ph type="sldNum" sz="quarter" idx="12"/>
          </p:nvPr>
        </p:nvSpPr>
        <p:spPr/>
        <p:txBody>
          <a:bodyPr/>
          <a:lstStyle/>
          <a:p>
            <a:fld id="{733122C9-A0B9-462F-8757-0847AD287B63}" type="slidenum">
              <a:rPr lang="fr-FR" smtClean="0"/>
              <a:pPr/>
              <a:t>3</a:t>
            </a:fld>
            <a:endParaRPr lang="fr-FR" dirty="0"/>
          </a:p>
        </p:txBody>
      </p:sp>
      <p:sp>
        <p:nvSpPr>
          <p:cNvPr id="25" name="Rectangle 24">
            <a:extLst>
              <a:ext uri="{FF2B5EF4-FFF2-40B4-BE49-F238E27FC236}">
                <a16:creationId xmlns:a16="http://schemas.microsoft.com/office/drawing/2014/main" id="{5D7F7265-1519-40D1-8E33-D0D77EB76637}"/>
              </a:ext>
            </a:extLst>
          </p:cNvPr>
          <p:cNvSpPr/>
          <p:nvPr/>
        </p:nvSpPr>
        <p:spPr>
          <a:xfrm>
            <a:off x="4283968" y="4404516"/>
            <a:ext cx="4572000" cy="184666"/>
          </a:xfrm>
          <a:prstGeom prst="rect">
            <a:avLst/>
          </a:prstGeom>
        </p:spPr>
        <p:txBody>
          <a:bodyPr>
            <a:spAutoFit/>
          </a:bodyPr>
          <a:lstStyle/>
          <a:p>
            <a:pPr algn="r"/>
            <a:r>
              <a:rPr lang="fr-FR" sz="600" dirty="0">
                <a:latin typeface="+mj-lt"/>
              </a:rPr>
              <a:t>© Arnaud Bouissou / Terra</a:t>
            </a:r>
          </a:p>
        </p:txBody>
      </p:sp>
      <p:sp>
        <p:nvSpPr>
          <p:cNvPr id="9" name="Titre 5">
            <a:extLst>
              <a:ext uri="{FF2B5EF4-FFF2-40B4-BE49-F238E27FC236}">
                <a16:creationId xmlns:a16="http://schemas.microsoft.com/office/drawing/2014/main" id="{7F0D4697-7900-524B-8473-9F652C3AD896}"/>
              </a:ext>
            </a:extLst>
          </p:cNvPr>
          <p:cNvSpPr txBox="1">
            <a:spLocks/>
          </p:cNvSpPr>
          <p:nvPr/>
        </p:nvSpPr>
        <p:spPr bwMode="gray">
          <a:xfrm>
            <a:off x="4513339" y="3488137"/>
            <a:ext cx="4270661" cy="1295363"/>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vert="horz" lIns="0" tIns="0" rIns="0" bIns="360000" rtlCol="0" anchor="ctr" anchorCtr="0">
            <a:noAutofit/>
          </a:bodyPr>
          <a:lstStyle>
            <a:lvl1pPr marL="396000" indent="-396000" algn="l" defTabSz="914400" rtl="0" eaLnBrk="1" latinLnBrk="0" hangingPunct="1">
              <a:lnSpc>
                <a:spcPct val="90000"/>
              </a:lnSpc>
              <a:spcBef>
                <a:spcPct val="0"/>
              </a:spcBef>
              <a:buFont typeface="+mj-lt"/>
              <a:buAutoNum type="arabicPeriod"/>
              <a:defRPr sz="3250" b="1" kern="1200">
                <a:solidFill>
                  <a:schemeClr val="tx1"/>
                </a:solidFill>
                <a:latin typeface="+mj-lt"/>
                <a:ea typeface="+mj-ea"/>
                <a:cs typeface="+mj-cs"/>
              </a:defRPr>
            </a:lvl1pPr>
          </a:lstStyle>
          <a:p>
            <a:r>
              <a:rPr lang="fr-FR" dirty="0"/>
              <a:t>Les appuis techniques</a:t>
            </a:r>
          </a:p>
        </p:txBody>
      </p:sp>
    </p:spTree>
    <p:extLst>
      <p:ext uri="{BB962C8B-B14F-4D97-AF65-F5344CB8AC3E}">
        <p14:creationId xmlns:p14="http://schemas.microsoft.com/office/powerpoint/2010/main" val="15865663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a:xfrm>
            <a:off x="1691681" y="870033"/>
            <a:ext cx="7128791" cy="421629"/>
          </a:xfrm>
        </p:spPr>
        <p:txBody>
          <a:bodyPr/>
          <a:lstStyle/>
          <a:p>
            <a:r>
              <a:rPr lang="fr-FR" dirty="0"/>
              <a:t>Le concours CUBE.S</a:t>
            </a:r>
          </a:p>
        </p:txBody>
      </p:sp>
      <p:sp>
        <p:nvSpPr>
          <p:cNvPr id="9" name="Espace réservé du texte 8"/>
          <p:cNvSpPr>
            <a:spLocks noGrp="1"/>
          </p:cNvSpPr>
          <p:nvPr>
            <p:ph type="body" sz="quarter" idx="14"/>
          </p:nvPr>
        </p:nvSpPr>
        <p:spPr>
          <a:xfrm>
            <a:off x="467544" y="1986309"/>
            <a:ext cx="2520000" cy="1790727"/>
          </a:xfrm>
        </p:spPr>
        <p:txBody>
          <a:bodyPr/>
          <a:lstStyle/>
          <a:p>
            <a:pPr algn="just"/>
            <a:r>
              <a:rPr lang="fr-FR" sz="1200" b="1" i="1" dirty="0"/>
              <a:t>Pour</a:t>
            </a:r>
            <a:r>
              <a:rPr lang="fr-FR" sz="1200" dirty="0"/>
              <a:t> : Les collectivités territoriales</a:t>
            </a:r>
          </a:p>
          <a:p>
            <a:pPr algn="just"/>
            <a:r>
              <a:rPr lang="fr-FR" sz="1200" b="1" i="1" dirty="0"/>
              <a:t>Proposé par</a:t>
            </a:r>
            <a:r>
              <a:rPr lang="fr-FR" sz="1200" i="1" dirty="0"/>
              <a:t> </a:t>
            </a:r>
            <a:r>
              <a:rPr lang="fr-FR" sz="1200" dirty="0"/>
              <a:t>: L’IFPEB (Institut Français Pour la Performance du Bâtiment) et le CEREMA</a:t>
            </a:r>
          </a:p>
          <a:p>
            <a:pPr algn="just"/>
            <a:r>
              <a:rPr lang="fr-FR" sz="1200" b="1" i="1" dirty="0"/>
              <a:t>Objectif</a:t>
            </a:r>
            <a:r>
              <a:rPr lang="fr-FR" sz="1200" b="1" dirty="0"/>
              <a:t> </a:t>
            </a:r>
            <a:r>
              <a:rPr lang="fr-FR" sz="1200" dirty="0"/>
              <a:t>: Réduire la consommation des bâtiments scolaires en participant à un concours</a:t>
            </a:r>
          </a:p>
        </p:txBody>
      </p:sp>
      <p:sp>
        <p:nvSpPr>
          <p:cNvPr id="10" name="Espace réservé du texte 9"/>
          <p:cNvSpPr>
            <a:spLocks noGrp="1"/>
          </p:cNvSpPr>
          <p:nvPr>
            <p:ph type="body" sz="quarter" idx="15"/>
          </p:nvPr>
        </p:nvSpPr>
        <p:spPr>
          <a:xfrm>
            <a:off x="3312000" y="1965238"/>
            <a:ext cx="5472000" cy="1137341"/>
          </a:xfrm>
        </p:spPr>
        <p:txBody>
          <a:bodyPr/>
          <a:lstStyle/>
          <a:p>
            <a:pPr algn="just"/>
            <a:r>
              <a:rPr lang="fr-FR" dirty="0"/>
              <a:t>L’IFPEB (Institut Français Pour la Performance du Bâtiment) et le CEREMA permettent à tous les bâtiments scolaires de participer au concours CUBE.S. Le but est </a:t>
            </a:r>
            <a:r>
              <a:rPr lang="fr-FR" b="1" dirty="0"/>
              <a:t>d’éduquer les plus jeunes </a:t>
            </a:r>
            <a:r>
              <a:rPr lang="fr-FR" dirty="0"/>
              <a:t>aux bonnes habitudes des </a:t>
            </a:r>
            <a:r>
              <a:rPr lang="fr-FR" b="1" dirty="0"/>
              <a:t>économies d’énergie</a:t>
            </a:r>
            <a:r>
              <a:rPr lang="fr-FR" dirty="0"/>
              <a:t>, tout en réduisant les consommations énergétiques du bâtiment scolaire. Une prise en charge financière des actions d’éducation est prévue dans ce concours. </a:t>
            </a:r>
          </a:p>
          <a:p>
            <a:pPr algn="just"/>
            <a:r>
              <a:rPr lang="fr-FR" dirty="0"/>
              <a:t>Sans gros travaux, il permet aux participants de jouer sur des réglages, des ajustements, des actions de sensibilisation des élèves, pour essayer de réduire au maximum la consommation énergétique du bâtiment, tout en concourant contre des bâtiments comparables.</a:t>
            </a:r>
          </a:p>
          <a:p>
            <a:pPr algn="just"/>
            <a:endParaRPr lang="fr-FR" dirty="0"/>
          </a:p>
          <a:p>
            <a:pPr algn="just"/>
            <a:endParaRPr lang="fr-FR" dirty="0"/>
          </a:p>
          <a:p>
            <a:pPr algn="just">
              <a:spcAft>
                <a:spcPts val="0"/>
              </a:spcAft>
            </a:pPr>
            <a:r>
              <a:rPr lang="fr-FR" dirty="0"/>
              <a:t> </a:t>
            </a:r>
          </a:p>
        </p:txBody>
      </p:sp>
      <p:sp>
        <p:nvSpPr>
          <p:cNvPr id="2" name="Espace réservé de la date 1"/>
          <p:cNvSpPr>
            <a:spLocks noGrp="1"/>
          </p:cNvSpPr>
          <p:nvPr>
            <p:ph type="dt" sz="half" idx="10"/>
          </p:nvPr>
        </p:nvSpPr>
        <p:spPr/>
        <p:txBody>
          <a:bodyPr/>
          <a:lstStyle/>
          <a:p>
            <a:pPr algn="r"/>
            <a:r>
              <a:rPr lang="fr-FR" cap="all" dirty="0"/>
              <a:t>27/07/2020</a:t>
            </a:r>
          </a:p>
        </p:txBody>
      </p:sp>
      <p:sp>
        <p:nvSpPr>
          <p:cNvPr id="3" name="Espace réservé du pied de page 2"/>
          <p:cNvSpPr>
            <a:spLocks noGrp="1"/>
          </p:cNvSpPr>
          <p:nvPr>
            <p:ph type="ftr" sz="quarter" idx="11"/>
          </p:nvPr>
        </p:nvSpPr>
        <p:spPr/>
        <p:txBody>
          <a:bodyPr/>
          <a:lstStyle/>
          <a:p>
            <a:r>
              <a:rPr lang="fr-FR" dirty="0"/>
              <a:t>Direction de l’Habitat, de l’Urbanisme et des Paysages</a:t>
            </a:r>
          </a:p>
        </p:txBody>
      </p:sp>
      <p:sp>
        <p:nvSpPr>
          <p:cNvPr id="4" name="Espace réservé du numéro de diapositive 3"/>
          <p:cNvSpPr>
            <a:spLocks noGrp="1"/>
          </p:cNvSpPr>
          <p:nvPr>
            <p:ph type="sldNum" sz="quarter" idx="12"/>
          </p:nvPr>
        </p:nvSpPr>
        <p:spPr/>
        <p:txBody>
          <a:bodyPr/>
          <a:lstStyle/>
          <a:p>
            <a:fld id="{733122C9-A0B9-462F-8757-0847AD287B63}" type="slidenum">
              <a:rPr lang="fr-FR" smtClean="0"/>
              <a:pPr/>
              <a:t>30</a:t>
            </a:fld>
            <a:endParaRPr lang="fr-FR" dirty="0"/>
          </a:p>
        </p:txBody>
      </p:sp>
      <p:pic>
        <p:nvPicPr>
          <p:cNvPr id="13" name="Image 12" descr="Une image contenant dessin, signe, parapluie&#10;&#10;Description générée automatiquement">
            <a:extLst>
              <a:ext uri="{FF2B5EF4-FFF2-40B4-BE49-F238E27FC236}">
                <a16:creationId xmlns:a16="http://schemas.microsoft.com/office/drawing/2014/main" id="{6489ADA8-56C1-EF45-808F-99FE97E51DEB}"/>
              </a:ext>
            </a:extLst>
          </p:cNvPr>
          <p:cNvPicPr/>
          <p:nvPr/>
        </p:nvPicPr>
        <p:blipFill>
          <a:blip r:embed="rId2">
            <a:extLst>
              <a:ext uri="{28A0092B-C50C-407E-A947-70E740481C1C}">
                <a14:useLocalDpi xmlns:a14="http://schemas.microsoft.com/office/drawing/2010/main" val="0"/>
              </a:ext>
            </a:extLst>
          </a:blip>
          <a:stretch>
            <a:fillRect/>
          </a:stretch>
        </p:blipFill>
        <p:spPr>
          <a:xfrm>
            <a:off x="467544" y="623648"/>
            <a:ext cx="1026160" cy="914400"/>
          </a:xfrm>
          <a:prstGeom prst="rect">
            <a:avLst/>
          </a:prstGeom>
        </p:spPr>
      </p:pic>
      <p:sp>
        <p:nvSpPr>
          <p:cNvPr id="17" name="Espace réservé du texte 10">
            <a:extLst>
              <a:ext uri="{FF2B5EF4-FFF2-40B4-BE49-F238E27FC236}">
                <a16:creationId xmlns:a16="http://schemas.microsoft.com/office/drawing/2014/main" id="{F180F72C-D4A2-124D-B21A-83876CA50574}"/>
              </a:ext>
            </a:extLst>
          </p:cNvPr>
          <p:cNvSpPr txBox="1">
            <a:spLocks/>
          </p:cNvSpPr>
          <p:nvPr/>
        </p:nvSpPr>
        <p:spPr bwMode="gray">
          <a:xfrm>
            <a:off x="480060" y="4225298"/>
            <a:ext cx="8424000" cy="423930"/>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spcAft>
                <a:spcPts val="500"/>
              </a:spcAft>
              <a:buFont typeface="Arial" pitchFamily="34" charset="0"/>
              <a:buNone/>
              <a:defRPr sz="1050" b="0" kern="1200">
                <a:solidFill>
                  <a:schemeClr val="tx1"/>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baseline="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b="1" i="1" dirty="0"/>
              <a:t>Pour en savoir plus </a:t>
            </a:r>
            <a:r>
              <a:rPr lang="fr-FR" dirty="0"/>
              <a:t>: </a:t>
            </a:r>
            <a:r>
              <a:rPr lang="fr-FR" u="sng" dirty="0">
                <a:hlinkClick r:id="rId3"/>
              </a:rPr>
              <a:t>https://www.cube-s.org</a:t>
            </a:r>
            <a:endParaRPr lang="fr-FR" dirty="0"/>
          </a:p>
          <a:p>
            <a:r>
              <a:rPr lang="fr-FR" b="1" i="1" dirty="0"/>
              <a:t>Contact</a:t>
            </a:r>
            <a:r>
              <a:rPr lang="fr-FR" dirty="0"/>
              <a:t> : IFPEB</a:t>
            </a:r>
          </a:p>
        </p:txBody>
      </p:sp>
      <p:sp>
        <p:nvSpPr>
          <p:cNvPr id="19" name="Espace réservé du texte 26">
            <a:extLst>
              <a:ext uri="{FF2B5EF4-FFF2-40B4-BE49-F238E27FC236}">
                <a16:creationId xmlns:a16="http://schemas.microsoft.com/office/drawing/2014/main" id="{E2E26B4C-925D-BE4F-AD94-3CEE54DC5D92}"/>
              </a:ext>
            </a:extLst>
          </p:cNvPr>
          <p:cNvSpPr>
            <a:spLocks noGrp="1"/>
          </p:cNvSpPr>
          <p:nvPr>
            <p:ph type="body" sz="quarter" idx="13"/>
          </p:nvPr>
        </p:nvSpPr>
        <p:spPr>
          <a:xfrm>
            <a:off x="3312000" y="180000"/>
            <a:ext cx="5472000" cy="360000"/>
          </a:xfrm>
        </p:spPr>
        <p:txBody>
          <a:bodyPr/>
          <a:lstStyle/>
          <a:p>
            <a:pPr marL="0" indent="0">
              <a:buNone/>
            </a:pPr>
            <a:r>
              <a:rPr lang="fr-FR" dirty="0"/>
              <a:t>3. Les appuis financiers</a:t>
            </a:r>
          </a:p>
        </p:txBody>
      </p:sp>
    </p:spTree>
    <p:extLst>
      <p:ext uri="{BB962C8B-B14F-4D97-AF65-F5344CB8AC3E}">
        <p14:creationId xmlns:p14="http://schemas.microsoft.com/office/powerpoint/2010/main" val="40772821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a:xfrm>
            <a:off x="1763689" y="873501"/>
            <a:ext cx="5472000" cy="421629"/>
          </a:xfrm>
        </p:spPr>
        <p:txBody>
          <a:bodyPr/>
          <a:lstStyle/>
          <a:p>
            <a:r>
              <a:rPr lang="fr-FR" dirty="0"/>
              <a:t>Le Conseiller en Énergie Partagé  </a:t>
            </a:r>
          </a:p>
        </p:txBody>
      </p:sp>
      <p:sp>
        <p:nvSpPr>
          <p:cNvPr id="9" name="Espace réservé du texte 8"/>
          <p:cNvSpPr>
            <a:spLocks noGrp="1"/>
          </p:cNvSpPr>
          <p:nvPr>
            <p:ph type="body" sz="quarter" idx="14"/>
          </p:nvPr>
        </p:nvSpPr>
        <p:spPr>
          <a:xfrm>
            <a:off x="467544" y="1884676"/>
            <a:ext cx="2520000" cy="1790727"/>
          </a:xfrm>
        </p:spPr>
        <p:txBody>
          <a:bodyPr/>
          <a:lstStyle/>
          <a:p>
            <a:pPr algn="just"/>
            <a:r>
              <a:rPr lang="fr-FR" sz="1200" b="1" i="1" dirty="0"/>
              <a:t>Pour</a:t>
            </a:r>
            <a:r>
              <a:rPr lang="fr-FR" sz="1200" b="1" dirty="0"/>
              <a:t> </a:t>
            </a:r>
            <a:r>
              <a:rPr lang="fr-FR" sz="1200" dirty="0"/>
              <a:t>: Les communes de moins de 10000 habitants</a:t>
            </a:r>
          </a:p>
          <a:p>
            <a:pPr algn="just"/>
            <a:r>
              <a:rPr lang="fr-FR" sz="1200" b="1" i="1" dirty="0"/>
              <a:t>Proposé par</a:t>
            </a:r>
            <a:r>
              <a:rPr lang="fr-FR" sz="1200" i="1" dirty="0"/>
              <a:t> </a:t>
            </a:r>
            <a:r>
              <a:rPr lang="fr-FR" sz="1200" dirty="0"/>
              <a:t>: l’ADEME (Agence de la Transition Écologique)</a:t>
            </a:r>
          </a:p>
          <a:p>
            <a:pPr algn="just"/>
            <a:r>
              <a:rPr lang="fr-FR" sz="1200" b="1" i="1" dirty="0"/>
              <a:t>Objectif</a:t>
            </a:r>
            <a:r>
              <a:rPr lang="fr-FR" sz="1200" b="1" dirty="0"/>
              <a:t> </a:t>
            </a:r>
            <a:r>
              <a:rPr lang="fr-FR" sz="1200" dirty="0"/>
              <a:t>: Connaître la consommation de la collectivité et détecter les bâtiments énergivores et les pistes d’économies d’énergie</a:t>
            </a:r>
          </a:p>
        </p:txBody>
      </p:sp>
      <p:sp>
        <p:nvSpPr>
          <p:cNvPr id="10" name="Espace réservé du texte 9"/>
          <p:cNvSpPr>
            <a:spLocks noGrp="1"/>
          </p:cNvSpPr>
          <p:nvPr>
            <p:ph type="body" sz="quarter" idx="15"/>
          </p:nvPr>
        </p:nvSpPr>
        <p:spPr>
          <a:xfrm>
            <a:off x="3312000" y="1675737"/>
            <a:ext cx="5472000" cy="1936954"/>
          </a:xfrm>
        </p:spPr>
        <p:txBody>
          <a:bodyPr/>
          <a:lstStyle/>
          <a:p>
            <a:pPr algn="just"/>
            <a:r>
              <a:rPr lang="fr-FR" dirty="0"/>
              <a:t>Engager un CEP est un moyen de </a:t>
            </a:r>
            <a:r>
              <a:rPr lang="fr-FR" b="1" dirty="0"/>
              <a:t>mutualiser les compétences </a:t>
            </a:r>
            <a:r>
              <a:rPr lang="fr-FR" dirty="0"/>
              <a:t>d’un agent dans le cadre d’une démarche territoriale. Il permet aux </a:t>
            </a:r>
            <a:r>
              <a:rPr lang="fr-FR" b="1" dirty="0"/>
              <a:t>petites communes </a:t>
            </a:r>
            <a:r>
              <a:rPr lang="fr-FR" dirty="0"/>
              <a:t>(moins de 10 000 habitants) de connaître leurs patrimoines et plus particulièrement d’identifier les bâtiments les plus énergivores.</a:t>
            </a:r>
          </a:p>
          <a:p>
            <a:pPr algn="just"/>
            <a:r>
              <a:rPr lang="fr-FR" dirty="0"/>
              <a:t>Après avoir établi un bilan énergétique du patrimoine communal des communes adhérentes, le conseiller énergie présente aux élus une vision globale de leur patrimoine et de leurs dépenses en énergie. </a:t>
            </a:r>
          </a:p>
          <a:p>
            <a:pPr algn="just"/>
            <a:r>
              <a:rPr lang="fr-FR" dirty="0"/>
              <a:t>Ensuite, il représentera une présence et une aide à la décision pour la commune tout au long de ses projets de rénovation énergétique.</a:t>
            </a:r>
          </a:p>
          <a:p>
            <a:pPr algn="just"/>
            <a:r>
              <a:rPr lang="fr-FR" dirty="0"/>
              <a:t>En effet, l’ADEME finance le CEP en partie pendant </a:t>
            </a:r>
            <a:r>
              <a:rPr lang="fr-FR" b="1" dirty="0"/>
              <a:t>trois ans</a:t>
            </a:r>
            <a:r>
              <a:rPr lang="fr-FR" dirty="0"/>
              <a:t>. La collectivité doit pouvoir s’offrir ce service après les trois premières années grâce aux économies d’énergie que le CEP lui a fait réaliser.</a:t>
            </a:r>
          </a:p>
          <a:p>
            <a:pPr algn="just"/>
            <a:endParaRPr lang="fr-FR" dirty="0"/>
          </a:p>
          <a:p>
            <a:pPr algn="just"/>
            <a:endParaRPr lang="fr-FR" dirty="0"/>
          </a:p>
          <a:p>
            <a:pPr algn="just"/>
            <a:endParaRPr lang="fr-FR" dirty="0"/>
          </a:p>
        </p:txBody>
      </p:sp>
      <p:sp>
        <p:nvSpPr>
          <p:cNvPr id="2" name="Espace réservé de la date 1"/>
          <p:cNvSpPr>
            <a:spLocks noGrp="1"/>
          </p:cNvSpPr>
          <p:nvPr>
            <p:ph type="dt" sz="half" idx="10"/>
          </p:nvPr>
        </p:nvSpPr>
        <p:spPr/>
        <p:txBody>
          <a:bodyPr/>
          <a:lstStyle/>
          <a:p>
            <a:pPr algn="r"/>
            <a:r>
              <a:rPr lang="fr-FR" cap="all" dirty="0"/>
              <a:t>27/07/2020</a:t>
            </a:r>
          </a:p>
        </p:txBody>
      </p:sp>
      <p:sp>
        <p:nvSpPr>
          <p:cNvPr id="3" name="Espace réservé du pied de page 2"/>
          <p:cNvSpPr>
            <a:spLocks noGrp="1"/>
          </p:cNvSpPr>
          <p:nvPr>
            <p:ph type="ftr" sz="quarter" idx="11"/>
          </p:nvPr>
        </p:nvSpPr>
        <p:spPr/>
        <p:txBody>
          <a:bodyPr/>
          <a:lstStyle/>
          <a:p>
            <a:r>
              <a:rPr lang="fr-FR" dirty="0"/>
              <a:t>Direction de l’Habitat, de l’Urbanisme et des Paysages</a:t>
            </a:r>
          </a:p>
        </p:txBody>
      </p:sp>
      <p:sp>
        <p:nvSpPr>
          <p:cNvPr id="4" name="Espace réservé du numéro de diapositive 3"/>
          <p:cNvSpPr>
            <a:spLocks noGrp="1"/>
          </p:cNvSpPr>
          <p:nvPr>
            <p:ph type="sldNum" sz="quarter" idx="12"/>
          </p:nvPr>
        </p:nvSpPr>
        <p:spPr/>
        <p:txBody>
          <a:bodyPr/>
          <a:lstStyle/>
          <a:p>
            <a:fld id="{733122C9-A0B9-462F-8757-0847AD287B63}" type="slidenum">
              <a:rPr lang="fr-FR" smtClean="0"/>
              <a:pPr/>
              <a:t>4</a:t>
            </a:fld>
            <a:endParaRPr lang="fr-FR" dirty="0"/>
          </a:p>
        </p:txBody>
      </p:sp>
      <p:pic>
        <p:nvPicPr>
          <p:cNvPr id="14" name="Image 13" descr="Une image contenant signe&#10;&#10;Description générée automatiquement">
            <a:extLst>
              <a:ext uri="{FF2B5EF4-FFF2-40B4-BE49-F238E27FC236}">
                <a16:creationId xmlns:a16="http://schemas.microsoft.com/office/drawing/2014/main" id="{0021A8D3-8DBF-6B47-A0B8-7DBF3958C38D}"/>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467544" y="554595"/>
            <a:ext cx="1052507" cy="1052507"/>
          </a:xfrm>
          <a:prstGeom prst="rect">
            <a:avLst/>
          </a:prstGeom>
        </p:spPr>
      </p:pic>
      <p:sp>
        <p:nvSpPr>
          <p:cNvPr id="13" name="Espace réservé du texte 10">
            <a:extLst>
              <a:ext uri="{FF2B5EF4-FFF2-40B4-BE49-F238E27FC236}">
                <a16:creationId xmlns:a16="http://schemas.microsoft.com/office/drawing/2014/main" id="{A8076FBF-D606-8E48-A100-AC5D555FD8C1}"/>
              </a:ext>
            </a:extLst>
          </p:cNvPr>
          <p:cNvSpPr txBox="1">
            <a:spLocks/>
          </p:cNvSpPr>
          <p:nvPr/>
        </p:nvSpPr>
        <p:spPr bwMode="gray">
          <a:xfrm>
            <a:off x="467544" y="4230300"/>
            <a:ext cx="8424000" cy="423930"/>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spcAft>
                <a:spcPts val="500"/>
              </a:spcAft>
              <a:buFont typeface="Arial" pitchFamily="34" charset="0"/>
              <a:buNone/>
              <a:defRPr sz="1050" b="0" kern="1200">
                <a:solidFill>
                  <a:schemeClr val="tx1"/>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baseline="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b="1" i="1" dirty="0"/>
              <a:t>Pour en savoir plus </a:t>
            </a:r>
            <a:r>
              <a:rPr lang="fr-FR" dirty="0"/>
              <a:t>: </a:t>
            </a:r>
            <a:r>
              <a:rPr lang="fr-FR" u="sng" dirty="0">
                <a:hlinkClick r:id="rId3"/>
              </a:rPr>
              <a:t>https://www.ademe.fr/collectivites-secteur-public/patrimoine-communes-comment-passer-a-laction</a:t>
            </a:r>
            <a:endParaRPr lang="fr-FR" dirty="0"/>
          </a:p>
          <a:p>
            <a:r>
              <a:rPr lang="fr-FR" b="1" i="1" dirty="0"/>
              <a:t>Contact</a:t>
            </a:r>
            <a:r>
              <a:rPr lang="fr-FR" dirty="0"/>
              <a:t> : Direction régionale de l’ADEME </a:t>
            </a:r>
          </a:p>
          <a:p>
            <a:endParaRPr lang="fr-FR" dirty="0"/>
          </a:p>
        </p:txBody>
      </p:sp>
      <p:sp>
        <p:nvSpPr>
          <p:cNvPr id="15" name="Espace réservé du texte 26">
            <a:extLst>
              <a:ext uri="{FF2B5EF4-FFF2-40B4-BE49-F238E27FC236}">
                <a16:creationId xmlns:a16="http://schemas.microsoft.com/office/drawing/2014/main" id="{EAAE07F4-E465-B841-B661-5A840C32DEED}"/>
              </a:ext>
            </a:extLst>
          </p:cNvPr>
          <p:cNvSpPr>
            <a:spLocks noGrp="1"/>
          </p:cNvSpPr>
          <p:nvPr>
            <p:ph type="body" sz="quarter" idx="13"/>
          </p:nvPr>
        </p:nvSpPr>
        <p:spPr>
          <a:xfrm>
            <a:off x="3312000" y="180000"/>
            <a:ext cx="5472000" cy="360000"/>
          </a:xfrm>
        </p:spPr>
        <p:txBody>
          <a:bodyPr/>
          <a:lstStyle/>
          <a:p>
            <a:r>
              <a:rPr lang="fr-FR" dirty="0"/>
              <a:t>Les appuis techniques</a:t>
            </a:r>
          </a:p>
        </p:txBody>
      </p:sp>
    </p:spTree>
    <p:extLst>
      <p:ext uri="{BB962C8B-B14F-4D97-AF65-F5344CB8AC3E}">
        <p14:creationId xmlns:p14="http://schemas.microsoft.com/office/powerpoint/2010/main" val="18424242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a:xfrm>
            <a:off x="1763688" y="1023558"/>
            <a:ext cx="6768752" cy="421629"/>
          </a:xfrm>
        </p:spPr>
        <p:txBody>
          <a:bodyPr/>
          <a:lstStyle/>
          <a:p>
            <a:r>
              <a:rPr lang="fr-FR" dirty="0"/>
              <a:t>Le co-financement d’études pour la rénovation énergétique des bâtiments publics</a:t>
            </a:r>
          </a:p>
        </p:txBody>
      </p:sp>
      <p:sp>
        <p:nvSpPr>
          <p:cNvPr id="9" name="Espace réservé du texte 8"/>
          <p:cNvSpPr>
            <a:spLocks noGrp="1"/>
          </p:cNvSpPr>
          <p:nvPr>
            <p:ph type="body" sz="quarter" idx="14"/>
          </p:nvPr>
        </p:nvSpPr>
        <p:spPr>
          <a:xfrm>
            <a:off x="438239" y="2195846"/>
            <a:ext cx="2520000" cy="1162652"/>
          </a:xfrm>
        </p:spPr>
        <p:txBody>
          <a:bodyPr/>
          <a:lstStyle/>
          <a:p>
            <a:pPr algn="just"/>
            <a:r>
              <a:rPr lang="fr-FR" sz="1200" b="1" i="1" dirty="0"/>
              <a:t>Pour : </a:t>
            </a:r>
            <a:r>
              <a:rPr lang="fr-FR" sz="1200" dirty="0"/>
              <a:t>Les collectivités territoriales ou leur regroupement (EPCI, syndicats d’énergie…)</a:t>
            </a:r>
          </a:p>
          <a:p>
            <a:pPr algn="just"/>
            <a:r>
              <a:rPr lang="fr-FR" sz="1200" b="1" i="1" dirty="0"/>
              <a:t>Proposé par : </a:t>
            </a:r>
            <a:r>
              <a:rPr lang="fr-FR" sz="1200" dirty="0"/>
              <a:t>La Banque des Territoires</a:t>
            </a:r>
          </a:p>
          <a:p>
            <a:pPr algn="just"/>
            <a:r>
              <a:rPr lang="fr-FR" sz="1200" b="1" i="1" dirty="0"/>
              <a:t>Objectif : </a:t>
            </a:r>
            <a:r>
              <a:rPr lang="fr-FR" sz="1200" dirty="0"/>
              <a:t>Cofinancer des études pour la rénovation énergétique de bâtiments publics, y compris l’éclairage public </a:t>
            </a:r>
          </a:p>
        </p:txBody>
      </p:sp>
      <p:sp>
        <p:nvSpPr>
          <p:cNvPr id="10" name="Espace réservé du texte 9"/>
          <p:cNvSpPr>
            <a:spLocks noGrp="1"/>
          </p:cNvSpPr>
          <p:nvPr>
            <p:ph type="body" sz="quarter" idx="15"/>
          </p:nvPr>
        </p:nvSpPr>
        <p:spPr>
          <a:xfrm>
            <a:off x="3312000" y="2205429"/>
            <a:ext cx="5472000" cy="1259626"/>
          </a:xfrm>
        </p:spPr>
        <p:txBody>
          <a:bodyPr/>
          <a:lstStyle/>
          <a:p>
            <a:r>
              <a:rPr lang="fr-FR" dirty="0"/>
              <a:t>La Banque des Territoires peut vous accompagner en cofinançant les études sous maîtrise d’ouvrage de la collectivité.</a:t>
            </a:r>
          </a:p>
          <a:p>
            <a:pPr marL="171450" lvl="0" indent="-171450">
              <a:spcAft>
                <a:spcPts val="0"/>
              </a:spcAft>
              <a:buFont typeface="Arial" panose="020B0604020202020204" pitchFamily="34" charset="0"/>
              <a:buChar char="•"/>
            </a:pPr>
            <a:r>
              <a:rPr lang="fr-FR" dirty="0"/>
              <a:t>Schéma directeur immobilier</a:t>
            </a:r>
          </a:p>
          <a:p>
            <a:pPr marL="171450" lvl="0" indent="-171450">
              <a:spcAft>
                <a:spcPts val="0"/>
              </a:spcAft>
              <a:buFont typeface="Arial" panose="020B0604020202020204" pitchFamily="34" charset="0"/>
              <a:buChar char="•"/>
            </a:pPr>
            <a:r>
              <a:rPr lang="fr-FR" dirty="0"/>
              <a:t>Diagnostics énergétiques</a:t>
            </a:r>
          </a:p>
          <a:p>
            <a:pPr marL="171450" lvl="0" indent="-171450">
              <a:spcAft>
                <a:spcPts val="0"/>
              </a:spcAft>
              <a:buFont typeface="Arial" panose="020B0604020202020204" pitchFamily="34" charset="0"/>
              <a:buChar char="•"/>
            </a:pPr>
            <a:r>
              <a:rPr lang="fr-FR" dirty="0"/>
              <a:t>Définition des bouquets de travaux </a:t>
            </a:r>
          </a:p>
          <a:p>
            <a:pPr marL="171450" lvl="0" indent="-171450" algn="just">
              <a:spcAft>
                <a:spcPts val="0"/>
              </a:spcAft>
              <a:buFont typeface="Arial" panose="020B0604020202020204" pitchFamily="34" charset="0"/>
              <a:buChar char="•"/>
            </a:pPr>
            <a:r>
              <a:rPr lang="fr-FR" dirty="0"/>
              <a:t>Choix du montage juridique et financier</a:t>
            </a:r>
          </a:p>
        </p:txBody>
      </p:sp>
      <p:sp>
        <p:nvSpPr>
          <p:cNvPr id="2" name="Espace réservé de la date 1"/>
          <p:cNvSpPr>
            <a:spLocks noGrp="1"/>
          </p:cNvSpPr>
          <p:nvPr>
            <p:ph type="dt" sz="half" idx="10"/>
          </p:nvPr>
        </p:nvSpPr>
        <p:spPr/>
        <p:txBody>
          <a:bodyPr/>
          <a:lstStyle/>
          <a:p>
            <a:pPr algn="r"/>
            <a:r>
              <a:rPr lang="fr-FR" cap="all" dirty="0"/>
              <a:t>27/07/2020</a:t>
            </a:r>
          </a:p>
        </p:txBody>
      </p:sp>
      <p:sp>
        <p:nvSpPr>
          <p:cNvPr id="3" name="Espace réservé du pied de page 2"/>
          <p:cNvSpPr>
            <a:spLocks noGrp="1"/>
          </p:cNvSpPr>
          <p:nvPr>
            <p:ph type="ftr" sz="quarter" idx="11"/>
          </p:nvPr>
        </p:nvSpPr>
        <p:spPr/>
        <p:txBody>
          <a:bodyPr/>
          <a:lstStyle/>
          <a:p>
            <a:r>
              <a:rPr lang="fr-FR" dirty="0"/>
              <a:t>Direction de l’Habitat, de l’Urbanisme et des Paysages</a:t>
            </a:r>
          </a:p>
        </p:txBody>
      </p:sp>
      <p:sp>
        <p:nvSpPr>
          <p:cNvPr id="4" name="Espace réservé du numéro de diapositive 3"/>
          <p:cNvSpPr>
            <a:spLocks noGrp="1"/>
          </p:cNvSpPr>
          <p:nvPr>
            <p:ph type="sldNum" sz="quarter" idx="12"/>
          </p:nvPr>
        </p:nvSpPr>
        <p:spPr/>
        <p:txBody>
          <a:bodyPr/>
          <a:lstStyle/>
          <a:p>
            <a:fld id="{733122C9-A0B9-462F-8757-0847AD287B63}" type="slidenum">
              <a:rPr lang="fr-FR" smtClean="0"/>
              <a:pPr/>
              <a:t>5</a:t>
            </a:fld>
            <a:endParaRPr lang="fr-FR" dirty="0"/>
          </a:p>
        </p:txBody>
      </p:sp>
      <p:pic>
        <p:nvPicPr>
          <p:cNvPr id="13" name="Image 12" descr="Une image contenant dessin&#10;&#10;Description générée automatiquement">
            <a:extLst>
              <a:ext uri="{FF2B5EF4-FFF2-40B4-BE49-F238E27FC236}">
                <a16:creationId xmlns:a16="http://schemas.microsoft.com/office/drawing/2014/main" id="{E2DAAA94-5847-B342-884E-0A5F435D0BB4}"/>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467544" y="711823"/>
            <a:ext cx="1052507" cy="1045097"/>
          </a:xfrm>
          <a:prstGeom prst="rect">
            <a:avLst/>
          </a:prstGeom>
        </p:spPr>
      </p:pic>
      <p:sp>
        <p:nvSpPr>
          <p:cNvPr id="14" name="Espace réservé du texte 10">
            <a:extLst>
              <a:ext uri="{FF2B5EF4-FFF2-40B4-BE49-F238E27FC236}">
                <a16:creationId xmlns:a16="http://schemas.microsoft.com/office/drawing/2014/main" id="{95DEB08F-DE12-ED4D-8AD0-9C5DDEC1C52C}"/>
              </a:ext>
            </a:extLst>
          </p:cNvPr>
          <p:cNvSpPr txBox="1">
            <a:spLocks/>
          </p:cNvSpPr>
          <p:nvPr/>
        </p:nvSpPr>
        <p:spPr bwMode="gray">
          <a:xfrm>
            <a:off x="480060" y="4225298"/>
            <a:ext cx="8424000" cy="423930"/>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spcAft>
                <a:spcPts val="500"/>
              </a:spcAft>
              <a:buFont typeface="Arial" pitchFamily="34" charset="0"/>
              <a:buNone/>
              <a:defRPr sz="1050" b="0" kern="1200">
                <a:solidFill>
                  <a:schemeClr val="tx1"/>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baseline="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b="1" i="1" dirty="0"/>
              <a:t>Pour en savoir plus </a:t>
            </a:r>
            <a:r>
              <a:rPr lang="fr-FR" dirty="0"/>
              <a:t>: </a:t>
            </a:r>
            <a:r>
              <a:rPr lang="fr-FR" u="sng" dirty="0">
                <a:hlinkClick r:id="rId3"/>
              </a:rPr>
              <a:t>https://www.banquedesterritoires.fr/accompagnement-pour-la-renovation-energetique</a:t>
            </a:r>
            <a:endParaRPr lang="fr-FR" dirty="0"/>
          </a:p>
          <a:p>
            <a:r>
              <a:rPr lang="fr-FR" b="1" i="1" dirty="0"/>
              <a:t>Contact</a:t>
            </a:r>
            <a:r>
              <a:rPr lang="fr-FR" dirty="0"/>
              <a:t> : Direction régionale de la Banque des Territoires</a:t>
            </a:r>
          </a:p>
        </p:txBody>
      </p:sp>
      <p:sp>
        <p:nvSpPr>
          <p:cNvPr id="17" name="Espace réservé du texte 26">
            <a:extLst>
              <a:ext uri="{FF2B5EF4-FFF2-40B4-BE49-F238E27FC236}">
                <a16:creationId xmlns:a16="http://schemas.microsoft.com/office/drawing/2014/main" id="{4148B0FF-EB6A-A44C-8782-CB40A4E3CEB7}"/>
              </a:ext>
            </a:extLst>
          </p:cNvPr>
          <p:cNvSpPr>
            <a:spLocks noGrp="1"/>
          </p:cNvSpPr>
          <p:nvPr>
            <p:ph type="body" sz="quarter" idx="13"/>
          </p:nvPr>
        </p:nvSpPr>
        <p:spPr>
          <a:xfrm>
            <a:off x="3312000" y="180000"/>
            <a:ext cx="5472000" cy="360000"/>
          </a:xfrm>
        </p:spPr>
        <p:txBody>
          <a:bodyPr/>
          <a:lstStyle/>
          <a:p>
            <a:pPr marL="0" indent="0">
              <a:buNone/>
            </a:pPr>
            <a:r>
              <a:rPr lang="fr-FR" dirty="0"/>
              <a:t>3. Les appuis financiers</a:t>
            </a:r>
          </a:p>
        </p:txBody>
      </p:sp>
    </p:spTree>
    <p:extLst>
      <p:ext uri="{BB962C8B-B14F-4D97-AF65-F5344CB8AC3E}">
        <p14:creationId xmlns:p14="http://schemas.microsoft.com/office/powerpoint/2010/main" val="20254106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a:xfrm>
            <a:off x="2627784" y="827918"/>
            <a:ext cx="6408712" cy="421629"/>
          </a:xfrm>
        </p:spPr>
        <p:txBody>
          <a:bodyPr/>
          <a:lstStyle/>
          <a:p>
            <a:r>
              <a:rPr lang="fr-FR" dirty="0"/>
              <a:t>Le Schéma Directeur Immobilier et Énergétique </a:t>
            </a:r>
          </a:p>
        </p:txBody>
      </p:sp>
      <p:sp>
        <p:nvSpPr>
          <p:cNvPr id="9" name="Espace réservé du texte 8"/>
          <p:cNvSpPr>
            <a:spLocks noGrp="1"/>
          </p:cNvSpPr>
          <p:nvPr>
            <p:ph type="body" sz="quarter" idx="14"/>
          </p:nvPr>
        </p:nvSpPr>
        <p:spPr>
          <a:xfrm>
            <a:off x="467544" y="2106875"/>
            <a:ext cx="2520000" cy="1162652"/>
          </a:xfrm>
        </p:spPr>
        <p:txBody>
          <a:bodyPr/>
          <a:lstStyle/>
          <a:p>
            <a:pPr algn="just"/>
            <a:r>
              <a:rPr lang="fr-FR" sz="1200" b="1" i="1" dirty="0"/>
              <a:t>Pour</a:t>
            </a:r>
            <a:r>
              <a:rPr lang="fr-FR" sz="1200" dirty="0"/>
              <a:t> : Les collectivités territoriales</a:t>
            </a:r>
          </a:p>
          <a:p>
            <a:pPr algn="just"/>
            <a:r>
              <a:rPr lang="fr-FR" sz="1200" b="1" i="1" dirty="0"/>
              <a:t>Proposé par</a:t>
            </a:r>
            <a:r>
              <a:rPr lang="fr-FR" sz="1200" i="1" dirty="0"/>
              <a:t> </a:t>
            </a:r>
            <a:r>
              <a:rPr lang="fr-FR" sz="1200" dirty="0"/>
              <a:t>: L’ADEME et la Banque des Territoires</a:t>
            </a:r>
          </a:p>
          <a:p>
            <a:pPr algn="just"/>
            <a:r>
              <a:rPr lang="fr-FR" sz="1200" b="1" i="1" dirty="0"/>
              <a:t>Objectif</a:t>
            </a:r>
            <a:r>
              <a:rPr lang="fr-FR" sz="1200" b="1" dirty="0"/>
              <a:t> </a:t>
            </a:r>
            <a:r>
              <a:rPr lang="fr-FR" sz="1200" dirty="0"/>
              <a:t>: Élaborer sa stratégie immobilière</a:t>
            </a:r>
          </a:p>
        </p:txBody>
      </p:sp>
      <p:sp>
        <p:nvSpPr>
          <p:cNvPr id="10" name="Espace réservé du texte 9"/>
          <p:cNvSpPr>
            <a:spLocks noGrp="1"/>
          </p:cNvSpPr>
          <p:nvPr>
            <p:ph type="body" sz="quarter" idx="15"/>
          </p:nvPr>
        </p:nvSpPr>
        <p:spPr>
          <a:xfrm>
            <a:off x="3312000" y="1596416"/>
            <a:ext cx="5472000" cy="1687500"/>
          </a:xfrm>
        </p:spPr>
        <p:txBody>
          <a:bodyPr/>
          <a:lstStyle/>
          <a:p>
            <a:pPr algn="just">
              <a:spcAft>
                <a:spcPts val="0"/>
              </a:spcAft>
            </a:pPr>
            <a:r>
              <a:rPr lang="fr-FR" dirty="0"/>
              <a:t>Établir un Schéma directeur immobilier et énergétique, c’est gérer son patrimoine de manière rationnalisée et adaptée pour réduire les consommations énergétiques qu’il engendre. C’est l’élaboration d’un scénario complet avec une vision à </a:t>
            </a:r>
            <a:r>
              <a:rPr lang="fr-FR" b="1" dirty="0"/>
              <a:t>long terme</a:t>
            </a:r>
            <a:r>
              <a:rPr lang="fr-FR" dirty="0"/>
              <a:t>.</a:t>
            </a:r>
          </a:p>
          <a:p>
            <a:pPr algn="just">
              <a:spcAft>
                <a:spcPts val="0"/>
              </a:spcAft>
            </a:pPr>
            <a:r>
              <a:rPr lang="fr-FR" dirty="0"/>
              <a:t>Il s’agit de suivre quatre étapes successives, qui associent l’ensemble des parties prenantes, et permettent de définir les priorités d’actions : </a:t>
            </a:r>
          </a:p>
          <a:p>
            <a:pPr algn="just">
              <a:spcAft>
                <a:spcPts val="0"/>
              </a:spcAft>
            </a:pPr>
            <a:r>
              <a:rPr lang="fr-FR" dirty="0"/>
              <a:t>-     le lancement, </a:t>
            </a:r>
          </a:p>
          <a:p>
            <a:pPr marL="171450" indent="-171450" algn="just">
              <a:spcAft>
                <a:spcPts val="0"/>
              </a:spcAft>
              <a:buFontTx/>
              <a:buChar char="-"/>
            </a:pPr>
            <a:r>
              <a:rPr lang="fr-FR" dirty="0"/>
              <a:t>le diagnostic, </a:t>
            </a:r>
          </a:p>
          <a:p>
            <a:pPr marL="171450" indent="-171450" algn="just">
              <a:spcAft>
                <a:spcPts val="200"/>
              </a:spcAft>
              <a:buFontTx/>
              <a:buChar char="-"/>
            </a:pPr>
            <a:r>
              <a:rPr lang="fr-FR" dirty="0"/>
              <a:t>l’élaboration des scénarios,</a:t>
            </a:r>
          </a:p>
          <a:p>
            <a:pPr marL="171450" indent="-171450" algn="just">
              <a:spcAft>
                <a:spcPts val="200"/>
              </a:spcAft>
              <a:buFontTx/>
              <a:buChar char="-"/>
            </a:pPr>
            <a:r>
              <a:rPr lang="fr-FR" dirty="0"/>
              <a:t>la mise en œuvre.</a:t>
            </a:r>
          </a:p>
          <a:p>
            <a:pPr algn="just"/>
            <a:r>
              <a:rPr lang="fr-FR" dirty="0"/>
              <a:t>Le Schéma directeur immobilier et énergétique permet au propriétaire d’un parc d’établir une stratégie immobilière sur l’ensemble de son patrimoine grâce à l’étude des consommations et des usages de tous ses bâtiments. Cette étude permet de définir l’ordre de priorité des actions, que cela concerne une rénovation ou une vente de certains bâtiments.</a:t>
            </a:r>
          </a:p>
          <a:p>
            <a:pPr algn="just"/>
            <a:r>
              <a:rPr lang="fr-FR" dirty="0"/>
              <a:t>Ce soutien méthodologique est financé à 100% par l’ADEME et la Banque des Territoires.</a:t>
            </a:r>
          </a:p>
          <a:p>
            <a:pPr algn="just"/>
            <a:endParaRPr lang="fr-FR" dirty="0"/>
          </a:p>
          <a:p>
            <a:pPr algn="just"/>
            <a:endParaRPr lang="fr-FR" dirty="0"/>
          </a:p>
        </p:txBody>
      </p:sp>
      <p:sp>
        <p:nvSpPr>
          <p:cNvPr id="2" name="Espace réservé de la date 1"/>
          <p:cNvSpPr>
            <a:spLocks noGrp="1"/>
          </p:cNvSpPr>
          <p:nvPr>
            <p:ph type="dt" sz="half" idx="10"/>
          </p:nvPr>
        </p:nvSpPr>
        <p:spPr/>
        <p:txBody>
          <a:bodyPr/>
          <a:lstStyle/>
          <a:p>
            <a:pPr algn="r"/>
            <a:r>
              <a:rPr lang="fr-FR" cap="all" dirty="0"/>
              <a:t>27/07/2020</a:t>
            </a:r>
          </a:p>
        </p:txBody>
      </p:sp>
      <p:sp>
        <p:nvSpPr>
          <p:cNvPr id="3" name="Espace réservé du pied de page 2"/>
          <p:cNvSpPr>
            <a:spLocks noGrp="1"/>
          </p:cNvSpPr>
          <p:nvPr>
            <p:ph type="ftr" sz="quarter" idx="11"/>
          </p:nvPr>
        </p:nvSpPr>
        <p:spPr/>
        <p:txBody>
          <a:bodyPr/>
          <a:lstStyle/>
          <a:p>
            <a:r>
              <a:rPr lang="fr-FR" dirty="0"/>
              <a:t>Direction de l’Habitat, de l’Urbanisme et des Paysages</a:t>
            </a:r>
          </a:p>
        </p:txBody>
      </p:sp>
      <p:sp>
        <p:nvSpPr>
          <p:cNvPr id="4" name="Espace réservé du numéro de diapositive 3"/>
          <p:cNvSpPr>
            <a:spLocks noGrp="1"/>
          </p:cNvSpPr>
          <p:nvPr>
            <p:ph type="sldNum" sz="quarter" idx="12"/>
          </p:nvPr>
        </p:nvSpPr>
        <p:spPr/>
        <p:txBody>
          <a:bodyPr/>
          <a:lstStyle/>
          <a:p>
            <a:fld id="{733122C9-A0B9-462F-8757-0847AD287B63}" type="slidenum">
              <a:rPr lang="fr-FR" smtClean="0"/>
              <a:pPr/>
              <a:t>6</a:t>
            </a:fld>
            <a:endParaRPr lang="fr-FR" dirty="0"/>
          </a:p>
        </p:txBody>
      </p:sp>
      <p:pic>
        <p:nvPicPr>
          <p:cNvPr id="13" name="Image 12" descr="Une image contenant dessin&#10;&#10;Description générée automatiquement">
            <a:extLst>
              <a:ext uri="{FF2B5EF4-FFF2-40B4-BE49-F238E27FC236}">
                <a16:creationId xmlns:a16="http://schemas.microsoft.com/office/drawing/2014/main" id="{E2DAAA94-5847-B342-884E-0A5F435D0BB4}"/>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467544" y="519890"/>
            <a:ext cx="1052507" cy="1045097"/>
          </a:xfrm>
          <a:prstGeom prst="rect">
            <a:avLst/>
          </a:prstGeom>
        </p:spPr>
      </p:pic>
      <p:sp>
        <p:nvSpPr>
          <p:cNvPr id="12" name="Espace réservé du texte 10">
            <a:extLst>
              <a:ext uri="{FF2B5EF4-FFF2-40B4-BE49-F238E27FC236}">
                <a16:creationId xmlns:a16="http://schemas.microsoft.com/office/drawing/2014/main" id="{77C1F643-F208-3E4B-895E-A50A9952A1DC}"/>
              </a:ext>
            </a:extLst>
          </p:cNvPr>
          <p:cNvSpPr txBox="1">
            <a:spLocks/>
          </p:cNvSpPr>
          <p:nvPr/>
        </p:nvSpPr>
        <p:spPr bwMode="gray">
          <a:xfrm>
            <a:off x="3312000" y="4549165"/>
            <a:ext cx="5472000" cy="423930"/>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spcAft>
                <a:spcPts val="500"/>
              </a:spcAft>
              <a:buFont typeface="Arial" pitchFamily="34" charset="0"/>
              <a:buNone/>
              <a:defRPr sz="1050" b="0" kern="1200">
                <a:solidFill>
                  <a:schemeClr val="tx1"/>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baseline="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fr-FR" dirty="0"/>
          </a:p>
        </p:txBody>
      </p:sp>
      <p:pic>
        <p:nvPicPr>
          <p:cNvPr id="14" name="Image 13" descr="Une image contenant signe&#10;&#10;Description générée automatiquement">
            <a:extLst>
              <a:ext uri="{FF2B5EF4-FFF2-40B4-BE49-F238E27FC236}">
                <a16:creationId xmlns:a16="http://schemas.microsoft.com/office/drawing/2014/main" id="{96160FE0-D252-2A45-BB26-B6F733644704}"/>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520051" y="512480"/>
            <a:ext cx="1052507" cy="1052507"/>
          </a:xfrm>
          <a:prstGeom prst="rect">
            <a:avLst/>
          </a:prstGeom>
        </p:spPr>
      </p:pic>
      <p:sp>
        <p:nvSpPr>
          <p:cNvPr id="15" name="Espace réservé du texte 10">
            <a:extLst>
              <a:ext uri="{FF2B5EF4-FFF2-40B4-BE49-F238E27FC236}">
                <a16:creationId xmlns:a16="http://schemas.microsoft.com/office/drawing/2014/main" id="{45D61739-F26D-FC45-94CD-CABDF092616A}"/>
              </a:ext>
            </a:extLst>
          </p:cNvPr>
          <p:cNvSpPr txBox="1">
            <a:spLocks/>
          </p:cNvSpPr>
          <p:nvPr/>
        </p:nvSpPr>
        <p:spPr bwMode="gray">
          <a:xfrm>
            <a:off x="480060" y="4225298"/>
            <a:ext cx="8424000" cy="423930"/>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spcAft>
                <a:spcPts val="500"/>
              </a:spcAft>
              <a:buFont typeface="Arial" pitchFamily="34" charset="0"/>
              <a:buNone/>
              <a:defRPr sz="1050" b="0" kern="1200">
                <a:solidFill>
                  <a:schemeClr val="tx1"/>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baseline="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b="1" i="1" dirty="0"/>
              <a:t>Pour en savoir plus </a:t>
            </a:r>
            <a:r>
              <a:rPr lang="fr-FR" dirty="0"/>
              <a:t>: </a:t>
            </a:r>
            <a:r>
              <a:rPr lang="fr-FR" u="sng" dirty="0">
                <a:hlinkClick r:id="rId4"/>
              </a:rPr>
              <a:t>https://entreprises.ademe.fr/dispositif-aide/20200622/aurasdie2020-94</a:t>
            </a:r>
            <a:endParaRPr lang="fr-FR" dirty="0"/>
          </a:p>
          <a:p>
            <a:r>
              <a:rPr lang="fr-FR" b="1" i="1" dirty="0"/>
              <a:t>Contact</a:t>
            </a:r>
            <a:r>
              <a:rPr lang="fr-FR" dirty="0"/>
              <a:t> : Direction régionale de la Banque des Territoires</a:t>
            </a:r>
          </a:p>
        </p:txBody>
      </p:sp>
      <p:sp>
        <p:nvSpPr>
          <p:cNvPr id="19" name="Espace réservé du texte 26">
            <a:extLst>
              <a:ext uri="{FF2B5EF4-FFF2-40B4-BE49-F238E27FC236}">
                <a16:creationId xmlns:a16="http://schemas.microsoft.com/office/drawing/2014/main" id="{C99B0179-5703-B149-9D7D-B8F862897DF0}"/>
              </a:ext>
            </a:extLst>
          </p:cNvPr>
          <p:cNvSpPr>
            <a:spLocks noGrp="1"/>
          </p:cNvSpPr>
          <p:nvPr>
            <p:ph type="body" sz="quarter" idx="13"/>
          </p:nvPr>
        </p:nvSpPr>
        <p:spPr>
          <a:xfrm>
            <a:off x="3312000" y="180000"/>
            <a:ext cx="5472000" cy="360000"/>
          </a:xfrm>
        </p:spPr>
        <p:txBody>
          <a:bodyPr/>
          <a:lstStyle/>
          <a:p>
            <a:r>
              <a:rPr lang="fr-FR" dirty="0"/>
              <a:t>Les appuis techniques</a:t>
            </a:r>
          </a:p>
        </p:txBody>
      </p:sp>
    </p:spTree>
    <p:extLst>
      <p:ext uri="{BB962C8B-B14F-4D97-AF65-F5344CB8AC3E}">
        <p14:creationId xmlns:p14="http://schemas.microsoft.com/office/powerpoint/2010/main" val="23001687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a:xfrm>
            <a:off x="1763688" y="873501"/>
            <a:ext cx="7128791" cy="421629"/>
          </a:xfrm>
        </p:spPr>
        <p:txBody>
          <a:bodyPr/>
          <a:lstStyle/>
          <a:p>
            <a:r>
              <a:rPr lang="fr-FR" dirty="0"/>
              <a:t>Assistance à Maîtrise d’Ouvrage Commissionnement </a:t>
            </a:r>
          </a:p>
        </p:txBody>
      </p:sp>
      <p:sp>
        <p:nvSpPr>
          <p:cNvPr id="9" name="Espace réservé du texte 8"/>
          <p:cNvSpPr>
            <a:spLocks noGrp="1"/>
          </p:cNvSpPr>
          <p:nvPr>
            <p:ph type="body" sz="quarter" idx="14"/>
          </p:nvPr>
        </p:nvSpPr>
        <p:spPr>
          <a:xfrm>
            <a:off x="464143" y="2129523"/>
            <a:ext cx="2520000" cy="1052508"/>
          </a:xfrm>
        </p:spPr>
        <p:txBody>
          <a:bodyPr/>
          <a:lstStyle/>
          <a:p>
            <a:pPr algn="just"/>
            <a:r>
              <a:rPr lang="fr-FR" sz="1200" b="1" i="1" dirty="0"/>
              <a:t>Pour</a:t>
            </a:r>
            <a:r>
              <a:rPr lang="fr-FR" sz="1200" dirty="0"/>
              <a:t> : Les collectivités territoriales</a:t>
            </a:r>
          </a:p>
          <a:p>
            <a:pPr algn="just"/>
            <a:r>
              <a:rPr lang="fr-FR" sz="1200" b="1" i="1" dirty="0"/>
              <a:t>Proposé par</a:t>
            </a:r>
            <a:r>
              <a:rPr lang="fr-FR" sz="1200" i="1" dirty="0"/>
              <a:t> </a:t>
            </a:r>
            <a:r>
              <a:rPr lang="fr-FR" sz="1200" dirty="0"/>
              <a:t>: L’ADEME</a:t>
            </a:r>
          </a:p>
          <a:p>
            <a:pPr algn="just"/>
            <a:r>
              <a:rPr lang="fr-FR" sz="1200" b="1" i="1" dirty="0"/>
              <a:t>Objectif</a:t>
            </a:r>
            <a:r>
              <a:rPr lang="fr-FR" sz="1200" b="1" dirty="0"/>
              <a:t> </a:t>
            </a:r>
            <a:r>
              <a:rPr lang="fr-FR" sz="1200" dirty="0"/>
              <a:t>: Se faire aider pour le bon déroulement des différentes étapes d’un projet.</a:t>
            </a:r>
          </a:p>
        </p:txBody>
      </p:sp>
      <p:sp>
        <p:nvSpPr>
          <p:cNvPr id="10" name="Espace réservé du texte 9"/>
          <p:cNvSpPr>
            <a:spLocks noGrp="1"/>
          </p:cNvSpPr>
          <p:nvPr>
            <p:ph type="body" sz="quarter" idx="15"/>
          </p:nvPr>
        </p:nvSpPr>
        <p:spPr>
          <a:xfrm>
            <a:off x="3305034" y="1836129"/>
            <a:ext cx="5472000" cy="1848170"/>
          </a:xfrm>
        </p:spPr>
        <p:txBody>
          <a:bodyPr/>
          <a:lstStyle/>
          <a:p>
            <a:pPr algn="just"/>
            <a:r>
              <a:rPr lang="fr-FR" dirty="0"/>
              <a:t>Le </a:t>
            </a:r>
            <a:r>
              <a:rPr lang="fr-FR" b="1" dirty="0"/>
              <a:t>commissionnement</a:t>
            </a:r>
            <a:r>
              <a:rPr lang="fr-FR" dirty="0"/>
              <a:t> est défini comme « l’ensemble des tâches pour mener à terme une installation neuve afin qu’elle atteigne le niveau des performances contractuelles et créer les conditions pour les maintenir ».</a:t>
            </a:r>
          </a:p>
          <a:p>
            <a:pPr algn="just"/>
            <a:r>
              <a:rPr lang="fr-FR" dirty="0"/>
              <a:t>En tant que propriétaire d’un bâtiment, si vous souhaitez réaliser des travaux de rénovation pour améliorer sa performance thermique, vous pouvez mettre en place une démarche « Qualité » de type Commissionnement.</a:t>
            </a:r>
          </a:p>
          <a:p>
            <a:r>
              <a:rPr lang="fr-FR" dirty="0"/>
              <a:t>Cette démarche permet de limiter les non-qualités et de maitriser les performances énergétiques. </a:t>
            </a:r>
          </a:p>
          <a:p>
            <a:pPr algn="just"/>
            <a:r>
              <a:rPr lang="fr-FR" dirty="0"/>
              <a:t>Pour obtenir un soutien de la part de l’ADEME pour une démarche de commissionnement, les conditions d’éligibilité sont les suivantes : effectuer un projet de rénovation globale, respecter le cahier des charges de l’ADEME et avoir d’objectif d’au minimum 40% d’économies d’énergie.</a:t>
            </a:r>
          </a:p>
          <a:p>
            <a:pPr algn="just"/>
            <a:endParaRPr lang="fr-FR" dirty="0"/>
          </a:p>
          <a:p>
            <a:pPr algn="just"/>
            <a:endParaRPr lang="fr-FR" dirty="0"/>
          </a:p>
          <a:p>
            <a:pPr algn="just"/>
            <a:endParaRPr lang="fr-FR" dirty="0"/>
          </a:p>
          <a:p>
            <a:pPr algn="just"/>
            <a:endParaRPr lang="fr-FR" dirty="0"/>
          </a:p>
          <a:p>
            <a:pPr algn="just"/>
            <a:endParaRPr lang="fr-FR" dirty="0"/>
          </a:p>
          <a:p>
            <a:pPr algn="just"/>
            <a:endParaRPr lang="fr-FR" dirty="0"/>
          </a:p>
        </p:txBody>
      </p:sp>
      <p:sp>
        <p:nvSpPr>
          <p:cNvPr id="11" name="Espace réservé du texte 10"/>
          <p:cNvSpPr>
            <a:spLocks noGrp="1"/>
          </p:cNvSpPr>
          <p:nvPr>
            <p:ph type="body" sz="quarter" idx="16"/>
          </p:nvPr>
        </p:nvSpPr>
        <p:spPr>
          <a:xfrm>
            <a:off x="480060" y="4225298"/>
            <a:ext cx="8424000" cy="423930"/>
          </a:xfrm>
        </p:spPr>
        <p:txBody>
          <a:bodyPr/>
          <a:lstStyle/>
          <a:p>
            <a:r>
              <a:rPr lang="fr-FR" b="1" i="1" dirty="0"/>
              <a:t>Pour en savoir plus </a:t>
            </a:r>
            <a:r>
              <a:rPr lang="fr-FR" dirty="0"/>
              <a:t>: </a:t>
            </a:r>
            <a:r>
              <a:rPr lang="fr-FR" u="sng" dirty="0">
                <a:hlinkClick r:id="rId2"/>
              </a:rPr>
              <a:t>https://www.banquedesterritoires.fr/sites/default/files/2020-03/renovation-energetique-010879_0.pdf</a:t>
            </a:r>
            <a:endParaRPr lang="fr-FR" u="sng" dirty="0"/>
          </a:p>
          <a:p>
            <a:r>
              <a:rPr lang="fr-FR" b="1" i="1" dirty="0"/>
              <a:t>Contact</a:t>
            </a:r>
            <a:r>
              <a:rPr lang="fr-FR" dirty="0"/>
              <a:t> : Direction régionale de l’ADEME </a:t>
            </a:r>
          </a:p>
          <a:p>
            <a:endParaRPr lang="fr-FR" dirty="0"/>
          </a:p>
        </p:txBody>
      </p:sp>
      <p:sp>
        <p:nvSpPr>
          <p:cNvPr id="2" name="Espace réservé de la date 1"/>
          <p:cNvSpPr>
            <a:spLocks noGrp="1"/>
          </p:cNvSpPr>
          <p:nvPr>
            <p:ph type="dt" sz="half" idx="10"/>
          </p:nvPr>
        </p:nvSpPr>
        <p:spPr/>
        <p:txBody>
          <a:bodyPr/>
          <a:lstStyle/>
          <a:p>
            <a:pPr algn="r"/>
            <a:r>
              <a:rPr lang="fr-FR" cap="all" dirty="0"/>
              <a:t>27/07/2020</a:t>
            </a:r>
          </a:p>
        </p:txBody>
      </p:sp>
      <p:sp>
        <p:nvSpPr>
          <p:cNvPr id="3" name="Espace réservé du pied de page 2"/>
          <p:cNvSpPr>
            <a:spLocks noGrp="1"/>
          </p:cNvSpPr>
          <p:nvPr>
            <p:ph type="ftr" sz="quarter" idx="11"/>
          </p:nvPr>
        </p:nvSpPr>
        <p:spPr/>
        <p:txBody>
          <a:bodyPr/>
          <a:lstStyle/>
          <a:p>
            <a:r>
              <a:rPr lang="fr-FR" dirty="0"/>
              <a:t>Direction de l’Habitat, de l’Urbanisme et des Paysages</a:t>
            </a:r>
          </a:p>
        </p:txBody>
      </p:sp>
      <p:sp>
        <p:nvSpPr>
          <p:cNvPr id="4" name="Espace réservé du numéro de diapositive 3"/>
          <p:cNvSpPr>
            <a:spLocks noGrp="1"/>
          </p:cNvSpPr>
          <p:nvPr>
            <p:ph type="sldNum" sz="quarter" idx="12"/>
          </p:nvPr>
        </p:nvSpPr>
        <p:spPr/>
        <p:txBody>
          <a:bodyPr/>
          <a:lstStyle/>
          <a:p>
            <a:fld id="{733122C9-A0B9-462F-8757-0847AD287B63}" type="slidenum">
              <a:rPr lang="fr-FR" smtClean="0"/>
              <a:pPr/>
              <a:t>7</a:t>
            </a:fld>
            <a:endParaRPr lang="fr-FR" dirty="0"/>
          </a:p>
        </p:txBody>
      </p:sp>
      <p:pic>
        <p:nvPicPr>
          <p:cNvPr id="14" name="Image 13" descr="Une image contenant signe&#10;&#10;Description générée automatiquement">
            <a:extLst>
              <a:ext uri="{FF2B5EF4-FFF2-40B4-BE49-F238E27FC236}">
                <a16:creationId xmlns:a16="http://schemas.microsoft.com/office/drawing/2014/main" id="{0021A8D3-8DBF-6B47-A0B8-7DBF3958C38D}"/>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467544" y="554595"/>
            <a:ext cx="1052507" cy="1052507"/>
          </a:xfrm>
          <a:prstGeom prst="rect">
            <a:avLst/>
          </a:prstGeom>
        </p:spPr>
      </p:pic>
      <p:sp>
        <p:nvSpPr>
          <p:cNvPr id="13" name="Espace réservé du texte 10">
            <a:extLst>
              <a:ext uri="{FF2B5EF4-FFF2-40B4-BE49-F238E27FC236}">
                <a16:creationId xmlns:a16="http://schemas.microsoft.com/office/drawing/2014/main" id="{E35612A8-9371-8C48-97C2-38F3A549BE65}"/>
              </a:ext>
            </a:extLst>
          </p:cNvPr>
          <p:cNvSpPr txBox="1">
            <a:spLocks/>
          </p:cNvSpPr>
          <p:nvPr/>
        </p:nvSpPr>
        <p:spPr bwMode="gray">
          <a:xfrm>
            <a:off x="480060" y="4490572"/>
            <a:ext cx="8297623" cy="239619"/>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spcAft>
                <a:spcPts val="500"/>
              </a:spcAft>
              <a:buFont typeface="Arial" pitchFamily="34" charset="0"/>
              <a:buNone/>
              <a:defRPr sz="1050" b="0" kern="1200">
                <a:solidFill>
                  <a:schemeClr val="tx1"/>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baseline="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fr-FR" dirty="0"/>
          </a:p>
        </p:txBody>
      </p:sp>
      <p:sp>
        <p:nvSpPr>
          <p:cNvPr id="17" name="Espace réservé du texte 26">
            <a:extLst>
              <a:ext uri="{FF2B5EF4-FFF2-40B4-BE49-F238E27FC236}">
                <a16:creationId xmlns:a16="http://schemas.microsoft.com/office/drawing/2014/main" id="{B68AFA44-DC94-B54A-A4CD-8C7B3D2DD934}"/>
              </a:ext>
            </a:extLst>
          </p:cNvPr>
          <p:cNvSpPr>
            <a:spLocks noGrp="1"/>
          </p:cNvSpPr>
          <p:nvPr>
            <p:ph type="body" sz="quarter" idx="13"/>
          </p:nvPr>
        </p:nvSpPr>
        <p:spPr>
          <a:xfrm>
            <a:off x="3312000" y="180000"/>
            <a:ext cx="5472000" cy="360000"/>
          </a:xfrm>
        </p:spPr>
        <p:txBody>
          <a:bodyPr/>
          <a:lstStyle/>
          <a:p>
            <a:r>
              <a:rPr lang="fr-FR" dirty="0"/>
              <a:t>Les appuis techniques</a:t>
            </a:r>
          </a:p>
        </p:txBody>
      </p:sp>
    </p:spTree>
    <p:extLst>
      <p:ext uri="{BB962C8B-B14F-4D97-AF65-F5344CB8AC3E}">
        <p14:creationId xmlns:p14="http://schemas.microsoft.com/office/powerpoint/2010/main" val="38372350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a:xfrm>
            <a:off x="1744555" y="729173"/>
            <a:ext cx="7128791" cy="421629"/>
          </a:xfrm>
        </p:spPr>
        <p:txBody>
          <a:bodyPr/>
          <a:lstStyle/>
          <a:p>
            <a:r>
              <a:rPr lang="fr-FR" dirty="0"/>
              <a:t>Assistance à Maîtrise d’Ouvrage Contrat de Performance Énergétique </a:t>
            </a:r>
          </a:p>
        </p:txBody>
      </p:sp>
      <p:sp>
        <p:nvSpPr>
          <p:cNvPr id="9" name="Espace réservé du texte 8"/>
          <p:cNvSpPr>
            <a:spLocks noGrp="1"/>
          </p:cNvSpPr>
          <p:nvPr>
            <p:ph type="body" sz="quarter" idx="14"/>
          </p:nvPr>
        </p:nvSpPr>
        <p:spPr>
          <a:xfrm>
            <a:off x="467544" y="1884676"/>
            <a:ext cx="2520000" cy="1790727"/>
          </a:xfrm>
        </p:spPr>
        <p:txBody>
          <a:bodyPr/>
          <a:lstStyle/>
          <a:p>
            <a:pPr algn="just"/>
            <a:r>
              <a:rPr lang="fr-FR" sz="1200" b="1" i="1" dirty="0"/>
              <a:t>Pour</a:t>
            </a:r>
            <a:r>
              <a:rPr lang="fr-FR" sz="1200" dirty="0"/>
              <a:t> : Les collectivités territoriales</a:t>
            </a:r>
          </a:p>
          <a:p>
            <a:pPr algn="just"/>
            <a:r>
              <a:rPr lang="fr-FR" sz="1200" b="1" i="1" dirty="0"/>
              <a:t>Proposé par</a:t>
            </a:r>
            <a:r>
              <a:rPr lang="fr-FR" sz="1200" i="1" dirty="0"/>
              <a:t> </a:t>
            </a:r>
            <a:r>
              <a:rPr lang="fr-FR" sz="1200" dirty="0"/>
              <a:t>: L’ADEME</a:t>
            </a:r>
          </a:p>
          <a:p>
            <a:pPr algn="just"/>
            <a:r>
              <a:rPr lang="fr-FR" sz="1200" b="1" i="1" dirty="0"/>
              <a:t>Objectif</a:t>
            </a:r>
            <a:r>
              <a:rPr lang="fr-FR" sz="1200" b="1" dirty="0"/>
              <a:t> </a:t>
            </a:r>
            <a:r>
              <a:rPr lang="fr-FR" sz="1200" dirty="0"/>
              <a:t>: Garantir des consommations énergétiques d’un bâtiment</a:t>
            </a:r>
          </a:p>
        </p:txBody>
      </p:sp>
      <p:sp>
        <p:nvSpPr>
          <p:cNvPr id="10" name="Espace réservé du texte 9"/>
          <p:cNvSpPr>
            <a:spLocks noGrp="1"/>
          </p:cNvSpPr>
          <p:nvPr>
            <p:ph type="body" sz="quarter" idx="15"/>
          </p:nvPr>
        </p:nvSpPr>
        <p:spPr>
          <a:xfrm>
            <a:off x="3312000" y="1863411"/>
            <a:ext cx="5472000" cy="1936954"/>
          </a:xfrm>
        </p:spPr>
        <p:txBody>
          <a:bodyPr/>
          <a:lstStyle/>
          <a:p>
            <a:pPr algn="just"/>
            <a:r>
              <a:rPr lang="fr-FR" dirty="0"/>
              <a:t>Réaliser des investissements de maîtrise de l’</a:t>
            </a:r>
            <a:r>
              <a:rPr lang="fr-FR" dirty="0" err="1"/>
              <a:t>énergie</a:t>
            </a:r>
            <a:r>
              <a:rPr lang="fr-FR" dirty="0"/>
              <a:t> en utilisant le contrat de </a:t>
            </a:r>
            <a:r>
              <a:rPr lang="fr-FR" b="1" dirty="0"/>
              <a:t>Performance Énergétique (CPE)</a:t>
            </a:r>
            <a:r>
              <a:rPr lang="fr-FR" dirty="0"/>
              <a:t> répond au besoin de sécurisation des économies d’exploitation. </a:t>
            </a:r>
          </a:p>
          <a:p>
            <a:pPr algn="just"/>
            <a:r>
              <a:rPr lang="fr-FR" dirty="0"/>
              <a:t>Le CPE garantit de manière contractuelle une diminution des consommations énergétiques d’un bâtiment ou d’un parc. Les économies d’énergie seront, tout au long du contrat, chiffrées, vérifiées et mesurées. Le non-respect des objectifs entrainera le versement de pénalités au maitre d’ouvrage. </a:t>
            </a:r>
          </a:p>
          <a:p>
            <a:pPr algn="just"/>
            <a:r>
              <a:rPr lang="fr-FR" dirty="0"/>
              <a:t>Un Assistant à Maître d’Ouvrage (AMO) vous aidera à mettre en place ces différentes tâches sur votre opération de rénovation.</a:t>
            </a:r>
          </a:p>
          <a:p>
            <a:pPr algn="just"/>
            <a:r>
              <a:rPr lang="fr-FR" dirty="0"/>
              <a:t>Pour obtenir un soutien de la part de l’ADEME pour la mise en place d’un CPE, les conditions d’éligibilité sont les suivantes : effectuer un projet de rénovation globale, respecter le cahier des charges de l’ADEME et avoir d’objectif d’au minimum 40% d’économies d’énergie.</a:t>
            </a:r>
          </a:p>
          <a:p>
            <a:pPr algn="just"/>
            <a:endParaRPr lang="fr-FR" dirty="0"/>
          </a:p>
        </p:txBody>
      </p:sp>
      <p:sp>
        <p:nvSpPr>
          <p:cNvPr id="2" name="Espace réservé de la date 1"/>
          <p:cNvSpPr>
            <a:spLocks noGrp="1"/>
          </p:cNvSpPr>
          <p:nvPr>
            <p:ph type="dt" sz="half" idx="10"/>
          </p:nvPr>
        </p:nvSpPr>
        <p:spPr/>
        <p:txBody>
          <a:bodyPr/>
          <a:lstStyle/>
          <a:p>
            <a:pPr algn="r"/>
            <a:r>
              <a:rPr lang="fr-FR" cap="all" dirty="0"/>
              <a:t>27/07/2020</a:t>
            </a:r>
          </a:p>
        </p:txBody>
      </p:sp>
      <p:sp>
        <p:nvSpPr>
          <p:cNvPr id="3" name="Espace réservé du pied de page 2"/>
          <p:cNvSpPr>
            <a:spLocks noGrp="1"/>
          </p:cNvSpPr>
          <p:nvPr>
            <p:ph type="ftr" sz="quarter" idx="11"/>
          </p:nvPr>
        </p:nvSpPr>
        <p:spPr/>
        <p:txBody>
          <a:bodyPr/>
          <a:lstStyle/>
          <a:p>
            <a:r>
              <a:rPr lang="fr-FR" dirty="0"/>
              <a:t>Direction de l’Habitat, de l’Urbanisme et des Paysages</a:t>
            </a:r>
          </a:p>
        </p:txBody>
      </p:sp>
      <p:sp>
        <p:nvSpPr>
          <p:cNvPr id="4" name="Espace réservé du numéro de diapositive 3"/>
          <p:cNvSpPr>
            <a:spLocks noGrp="1"/>
          </p:cNvSpPr>
          <p:nvPr>
            <p:ph type="sldNum" sz="quarter" idx="12"/>
          </p:nvPr>
        </p:nvSpPr>
        <p:spPr/>
        <p:txBody>
          <a:bodyPr/>
          <a:lstStyle/>
          <a:p>
            <a:fld id="{733122C9-A0B9-462F-8757-0847AD287B63}" type="slidenum">
              <a:rPr lang="fr-FR" smtClean="0"/>
              <a:pPr/>
              <a:t>8</a:t>
            </a:fld>
            <a:endParaRPr lang="fr-FR" dirty="0"/>
          </a:p>
        </p:txBody>
      </p:sp>
      <p:pic>
        <p:nvPicPr>
          <p:cNvPr id="14" name="Image 13" descr="Une image contenant signe&#10;&#10;Description générée automatiquement">
            <a:extLst>
              <a:ext uri="{FF2B5EF4-FFF2-40B4-BE49-F238E27FC236}">
                <a16:creationId xmlns:a16="http://schemas.microsoft.com/office/drawing/2014/main" id="{0021A8D3-8DBF-6B47-A0B8-7DBF3958C38D}"/>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467544" y="554595"/>
            <a:ext cx="1052507" cy="1052507"/>
          </a:xfrm>
          <a:prstGeom prst="rect">
            <a:avLst/>
          </a:prstGeom>
        </p:spPr>
      </p:pic>
      <p:sp>
        <p:nvSpPr>
          <p:cNvPr id="15" name="Espace réservé du texte 10">
            <a:extLst>
              <a:ext uri="{FF2B5EF4-FFF2-40B4-BE49-F238E27FC236}">
                <a16:creationId xmlns:a16="http://schemas.microsoft.com/office/drawing/2014/main" id="{36B97E89-AB19-1A4D-A0F8-D9DF2ED5CFC8}"/>
              </a:ext>
            </a:extLst>
          </p:cNvPr>
          <p:cNvSpPr txBox="1">
            <a:spLocks/>
          </p:cNvSpPr>
          <p:nvPr/>
        </p:nvSpPr>
        <p:spPr bwMode="gray">
          <a:xfrm>
            <a:off x="480060" y="4225298"/>
            <a:ext cx="8424000" cy="423930"/>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spcAft>
                <a:spcPts val="500"/>
              </a:spcAft>
              <a:buFont typeface="Arial" pitchFamily="34" charset="0"/>
              <a:buNone/>
              <a:defRPr sz="1050" b="0" kern="1200">
                <a:solidFill>
                  <a:schemeClr val="tx1"/>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baseline="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b="1" i="1" dirty="0"/>
              <a:t>Pour en savoir plus </a:t>
            </a:r>
            <a:r>
              <a:rPr lang="fr-FR" dirty="0"/>
              <a:t>: </a:t>
            </a:r>
            <a:r>
              <a:rPr lang="fr-FR" u="sng" dirty="0">
                <a:hlinkClick r:id="rId3"/>
              </a:rPr>
              <a:t>https://www.banquedesterritoires.fr/sites/default/files/2020-03/renovation-energetique-010879_0.pdf</a:t>
            </a:r>
            <a:endParaRPr lang="fr-FR" dirty="0"/>
          </a:p>
          <a:p>
            <a:r>
              <a:rPr lang="fr-FR" b="1" i="1" dirty="0"/>
              <a:t>Contact</a:t>
            </a:r>
            <a:r>
              <a:rPr lang="fr-FR" dirty="0"/>
              <a:t> : Direction régionale de l’ADEME </a:t>
            </a:r>
          </a:p>
          <a:p>
            <a:endParaRPr lang="fr-FR" dirty="0"/>
          </a:p>
        </p:txBody>
      </p:sp>
      <p:sp>
        <p:nvSpPr>
          <p:cNvPr id="17" name="Espace réservé du texte 26">
            <a:extLst>
              <a:ext uri="{FF2B5EF4-FFF2-40B4-BE49-F238E27FC236}">
                <a16:creationId xmlns:a16="http://schemas.microsoft.com/office/drawing/2014/main" id="{32D8D273-58B3-0340-889A-5E21577C86A2}"/>
              </a:ext>
            </a:extLst>
          </p:cNvPr>
          <p:cNvSpPr>
            <a:spLocks noGrp="1"/>
          </p:cNvSpPr>
          <p:nvPr>
            <p:ph type="body" sz="quarter" idx="13"/>
          </p:nvPr>
        </p:nvSpPr>
        <p:spPr>
          <a:xfrm>
            <a:off x="3312000" y="180000"/>
            <a:ext cx="5472000" cy="360000"/>
          </a:xfrm>
        </p:spPr>
        <p:txBody>
          <a:bodyPr/>
          <a:lstStyle/>
          <a:p>
            <a:r>
              <a:rPr lang="fr-FR" dirty="0"/>
              <a:t>Les appuis techniques</a:t>
            </a:r>
          </a:p>
        </p:txBody>
      </p:sp>
    </p:spTree>
    <p:extLst>
      <p:ext uri="{BB962C8B-B14F-4D97-AF65-F5344CB8AC3E}">
        <p14:creationId xmlns:p14="http://schemas.microsoft.com/office/powerpoint/2010/main" val="32477815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a:xfrm>
            <a:off x="1763688" y="1023558"/>
            <a:ext cx="4067985" cy="421629"/>
          </a:xfrm>
        </p:spPr>
        <p:txBody>
          <a:bodyPr/>
          <a:lstStyle/>
          <a:p>
            <a:r>
              <a:rPr lang="fr-FR" dirty="0"/>
              <a:t>Le comparateur énergétique </a:t>
            </a:r>
          </a:p>
        </p:txBody>
      </p:sp>
      <p:sp>
        <p:nvSpPr>
          <p:cNvPr id="9" name="Espace réservé du texte 8"/>
          <p:cNvSpPr>
            <a:spLocks noGrp="1"/>
          </p:cNvSpPr>
          <p:nvPr>
            <p:ph type="body" sz="quarter" idx="14"/>
          </p:nvPr>
        </p:nvSpPr>
        <p:spPr>
          <a:xfrm>
            <a:off x="451626" y="2130682"/>
            <a:ext cx="2520000" cy="1162652"/>
          </a:xfrm>
        </p:spPr>
        <p:txBody>
          <a:bodyPr/>
          <a:lstStyle/>
          <a:p>
            <a:pPr algn="just"/>
            <a:r>
              <a:rPr lang="fr-FR" sz="1200" b="1" i="1" dirty="0"/>
              <a:t>Pour</a:t>
            </a:r>
            <a:r>
              <a:rPr lang="fr-FR" sz="1200" dirty="0"/>
              <a:t> : Les collectivités territoriales</a:t>
            </a:r>
          </a:p>
          <a:p>
            <a:pPr algn="just"/>
            <a:r>
              <a:rPr lang="fr-FR" sz="1200" b="1" i="1" dirty="0"/>
              <a:t>Proposé par</a:t>
            </a:r>
            <a:r>
              <a:rPr lang="fr-FR" sz="1200" i="1" dirty="0"/>
              <a:t> </a:t>
            </a:r>
            <a:r>
              <a:rPr lang="fr-FR" sz="1200" dirty="0"/>
              <a:t>: La Banque des Territoires</a:t>
            </a:r>
          </a:p>
          <a:p>
            <a:pPr algn="just"/>
            <a:r>
              <a:rPr lang="fr-FR" sz="1200" b="1" i="1" dirty="0"/>
              <a:t>Objectif</a:t>
            </a:r>
            <a:r>
              <a:rPr lang="fr-FR" sz="1200" b="1" dirty="0"/>
              <a:t> </a:t>
            </a:r>
            <a:r>
              <a:rPr lang="fr-FR" sz="1200" dirty="0"/>
              <a:t>: Comparer la situation énergétique de sa commune par rapport à la moyenne de communes similaires</a:t>
            </a:r>
          </a:p>
        </p:txBody>
      </p:sp>
      <p:sp>
        <p:nvSpPr>
          <p:cNvPr id="10" name="Espace réservé du texte 9"/>
          <p:cNvSpPr>
            <a:spLocks noGrp="1"/>
          </p:cNvSpPr>
          <p:nvPr>
            <p:ph type="body" sz="quarter" idx="15"/>
          </p:nvPr>
        </p:nvSpPr>
        <p:spPr>
          <a:xfrm>
            <a:off x="3312000" y="2064930"/>
            <a:ext cx="5472000" cy="1687500"/>
          </a:xfrm>
        </p:spPr>
        <p:txBody>
          <a:bodyPr/>
          <a:lstStyle/>
          <a:p>
            <a:pPr algn="just"/>
            <a:r>
              <a:rPr lang="fr-FR" dirty="0"/>
              <a:t>Le comparateur énergétique de la Banque des Territoires permet de comparer les données relatives à </a:t>
            </a:r>
            <a:r>
              <a:rPr lang="fr-FR" b="1" dirty="0"/>
              <a:t>un seul bâtiment ou à l’ensemble d’un patrimoine </a:t>
            </a:r>
            <a:r>
              <a:rPr lang="fr-FR" dirty="0"/>
              <a:t>(écoles, équipements sportifs…) avec une commune du même type. Ainsi, il permet aux collectivités de se situer et partager l’enjeu de l’efficacité énergétique d’un patrimoine avec ses parties prenantes.</a:t>
            </a:r>
          </a:p>
          <a:p>
            <a:pPr algn="just"/>
            <a:r>
              <a:rPr lang="fr-FR" dirty="0"/>
              <a:t>Pour l’utiliser, il suffit de renseigner la ville, le type de bâtiment à tester avec sa consommation sur une année (au choix). Le comparateur indiquera alors dans quelle </a:t>
            </a:r>
            <a:r>
              <a:rPr lang="fr-FR" b="1" dirty="0"/>
              <a:t>tranche de consommation le </a:t>
            </a:r>
            <a:r>
              <a:rPr lang="fr-FR" dirty="0"/>
              <a:t>bâtiment se situe (basse, moyenne ou haute) par rapport à une référence nationale.</a:t>
            </a:r>
            <a:endParaRPr lang="fr-FR" dirty="0">
              <a:hlinkClick r:id="rId2"/>
            </a:endParaRPr>
          </a:p>
          <a:p>
            <a:endParaRPr lang="fr-FR" dirty="0"/>
          </a:p>
          <a:p>
            <a:pPr algn="just"/>
            <a:endParaRPr lang="fr-FR" dirty="0"/>
          </a:p>
          <a:p>
            <a:pPr algn="just"/>
            <a:endParaRPr lang="fr-FR" dirty="0"/>
          </a:p>
        </p:txBody>
      </p:sp>
      <p:sp>
        <p:nvSpPr>
          <p:cNvPr id="2" name="Espace réservé de la date 1"/>
          <p:cNvSpPr>
            <a:spLocks noGrp="1"/>
          </p:cNvSpPr>
          <p:nvPr>
            <p:ph type="dt" sz="half" idx="10"/>
          </p:nvPr>
        </p:nvSpPr>
        <p:spPr/>
        <p:txBody>
          <a:bodyPr/>
          <a:lstStyle/>
          <a:p>
            <a:pPr algn="r"/>
            <a:r>
              <a:rPr lang="fr-FR" cap="all" dirty="0"/>
              <a:t>27/07/2020</a:t>
            </a:r>
          </a:p>
        </p:txBody>
      </p:sp>
      <p:sp>
        <p:nvSpPr>
          <p:cNvPr id="3" name="Espace réservé du pied de page 2"/>
          <p:cNvSpPr>
            <a:spLocks noGrp="1"/>
          </p:cNvSpPr>
          <p:nvPr>
            <p:ph type="ftr" sz="quarter" idx="11"/>
          </p:nvPr>
        </p:nvSpPr>
        <p:spPr/>
        <p:txBody>
          <a:bodyPr/>
          <a:lstStyle/>
          <a:p>
            <a:r>
              <a:rPr lang="fr-FR" dirty="0"/>
              <a:t>Direction de l’Habitat, de l’Urbanisme et des Paysages</a:t>
            </a:r>
          </a:p>
        </p:txBody>
      </p:sp>
      <p:sp>
        <p:nvSpPr>
          <p:cNvPr id="4" name="Espace réservé du numéro de diapositive 3"/>
          <p:cNvSpPr>
            <a:spLocks noGrp="1"/>
          </p:cNvSpPr>
          <p:nvPr>
            <p:ph type="sldNum" sz="quarter" idx="12"/>
          </p:nvPr>
        </p:nvSpPr>
        <p:spPr/>
        <p:txBody>
          <a:bodyPr/>
          <a:lstStyle/>
          <a:p>
            <a:fld id="{733122C9-A0B9-462F-8757-0847AD287B63}" type="slidenum">
              <a:rPr lang="fr-FR" smtClean="0"/>
              <a:pPr/>
              <a:t>9</a:t>
            </a:fld>
            <a:endParaRPr lang="fr-FR" dirty="0"/>
          </a:p>
        </p:txBody>
      </p:sp>
      <p:pic>
        <p:nvPicPr>
          <p:cNvPr id="13" name="Image 12" descr="Une image contenant dessin&#10;&#10;Description générée automatiquement">
            <a:extLst>
              <a:ext uri="{FF2B5EF4-FFF2-40B4-BE49-F238E27FC236}">
                <a16:creationId xmlns:a16="http://schemas.microsoft.com/office/drawing/2014/main" id="{E2DAAA94-5847-B342-884E-0A5F435D0BB4}"/>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467544" y="711823"/>
            <a:ext cx="1052507" cy="1045097"/>
          </a:xfrm>
          <a:prstGeom prst="rect">
            <a:avLst/>
          </a:prstGeom>
        </p:spPr>
      </p:pic>
      <p:sp>
        <p:nvSpPr>
          <p:cNvPr id="14" name="Espace réservé du texte 10">
            <a:extLst>
              <a:ext uri="{FF2B5EF4-FFF2-40B4-BE49-F238E27FC236}">
                <a16:creationId xmlns:a16="http://schemas.microsoft.com/office/drawing/2014/main" id="{891969A4-CC4F-1547-BC20-78FF56C8538E}"/>
              </a:ext>
            </a:extLst>
          </p:cNvPr>
          <p:cNvSpPr txBox="1">
            <a:spLocks/>
          </p:cNvSpPr>
          <p:nvPr/>
        </p:nvSpPr>
        <p:spPr bwMode="gray">
          <a:xfrm>
            <a:off x="467544" y="4455080"/>
            <a:ext cx="8424000" cy="423930"/>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spcAft>
                <a:spcPts val="500"/>
              </a:spcAft>
              <a:buFont typeface="Arial" pitchFamily="34" charset="0"/>
              <a:buNone/>
              <a:defRPr sz="1050" b="0" kern="1200">
                <a:solidFill>
                  <a:schemeClr val="tx1"/>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baseline="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b="1" i="1" dirty="0"/>
              <a:t>Pour l’utiliser </a:t>
            </a:r>
            <a:r>
              <a:rPr lang="fr-FR" dirty="0"/>
              <a:t>: </a:t>
            </a:r>
            <a:r>
              <a:rPr lang="fr-FR" u="sng" dirty="0">
                <a:hlinkClick r:id="rId2"/>
              </a:rPr>
              <a:t>https://www.banquedesterritoires.fr/renovation-energetique-des-batiments-publics</a:t>
            </a:r>
            <a:endParaRPr lang="fr-FR" dirty="0"/>
          </a:p>
          <a:p>
            <a:pPr algn="just"/>
            <a:endParaRPr lang="fr-FR" dirty="0"/>
          </a:p>
        </p:txBody>
      </p:sp>
      <p:sp>
        <p:nvSpPr>
          <p:cNvPr id="16" name="Espace réservé du texte 26">
            <a:extLst>
              <a:ext uri="{FF2B5EF4-FFF2-40B4-BE49-F238E27FC236}">
                <a16:creationId xmlns:a16="http://schemas.microsoft.com/office/drawing/2014/main" id="{4FB81F65-2DDC-5D40-964B-5271D10FFD8C}"/>
              </a:ext>
            </a:extLst>
          </p:cNvPr>
          <p:cNvSpPr>
            <a:spLocks noGrp="1"/>
          </p:cNvSpPr>
          <p:nvPr>
            <p:ph type="body" sz="quarter" idx="13"/>
          </p:nvPr>
        </p:nvSpPr>
        <p:spPr>
          <a:xfrm>
            <a:off x="3312000" y="180000"/>
            <a:ext cx="5472000" cy="360000"/>
          </a:xfrm>
        </p:spPr>
        <p:txBody>
          <a:bodyPr/>
          <a:lstStyle/>
          <a:p>
            <a:r>
              <a:rPr lang="fr-FR" dirty="0"/>
              <a:t>Les appuis techniques</a:t>
            </a:r>
          </a:p>
        </p:txBody>
      </p:sp>
    </p:spTree>
    <p:extLst>
      <p:ext uri="{BB962C8B-B14F-4D97-AF65-F5344CB8AC3E}">
        <p14:creationId xmlns:p14="http://schemas.microsoft.com/office/powerpoint/2010/main" val="2206843996"/>
      </p:ext>
    </p:extLst>
  </p:cSld>
  <p:clrMapOvr>
    <a:masterClrMapping/>
  </p:clrMapOvr>
</p:sld>
</file>

<file path=ppt/theme/theme1.xml><?xml version="1.0" encoding="utf-8"?>
<a:theme xmlns:a="http://schemas.openxmlformats.org/drawingml/2006/main" name="GOUVERNEMENT">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GOUVERNEMENT PPT">
      <a:majorFont>
        <a:latin typeface="Marianne"/>
        <a:ea typeface=""/>
        <a:cs typeface=""/>
      </a:majorFont>
      <a:minorFont>
        <a:latin typeface="Mariann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GOUVERNEMENT</Template>
  <TotalTime>3925</TotalTime>
  <Words>4545</Words>
  <Application>Microsoft Macintosh PowerPoint</Application>
  <PresentationFormat>Affichage à l'écran (16:9)</PresentationFormat>
  <Paragraphs>416</Paragraphs>
  <Slides>30</Slides>
  <Notes>0</Notes>
  <HiddenSlides>0</HiddenSlides>
  <MMClips>0</MMClips>
  <ScaleCrop>false</ScaleCrop>
  <HeadingPairs>
    <vt:vector size="6" baseType="variant">
      <vt:variant>
        <vt:lpstr>Polices utilisées</vt:lpstr>
      </vt:variant>
      <vt:variant>
        <vt:i4>2</vt:i4>
      </vt:variant>
      <vt:variant>
        <vt:lpstr>Thème</vt:lpstr>
      </vt:variant>
      <vt:variant>
        <vt:i4>1</vt:i4>
      </vt:variant>
      <vt:variant>
        <vt:lpstr>Titres des diapositives</vt:lpstr>
      </vt:variant>
      <vt:variant>
        <vt:i4>30</vt:i4>
      </vt:variant>
    </vt:vector>
  </HeadingPairs>
  <TitlesOfParts>
    <vt:vector size="33" baseType="lpstr">
      <vt:lpstr>Arial</vt:lpstr>
      <vt:lpstr>Marianne</vt:lpstr>
      <vt:lpstr>GOUVERNEMENT</vt:lpstr>
      <vt:lpstr>Présentation PowerPoint</vt:lpstr>
      <vt:lpstr>Sommaire</vt:lpstr>
      <vt:lpstr>Présentation PowerPoint</vt:lpstr>
      <vt:lpstr>Le Conseiller en Énergie Partagé  </vt:lpstr>
      <vt:lpstr>Le co-financement d’études pour la rénovation énergétique des bâtiments publics</vt:lpstr>
      <vt:lpstr>Le Schéma Directeur Immobilier et Énergétique </vt:lpstr>
      <vt:lpstr>Assistance à Maîtrise d’Ouvrage Commissionnement </vt:lpstr>
      <vt:lpstr>Assistance à Maîtrise d’Ouvrage Contrat de Performance Énergétique </vt:lpstr>
      <vt:lpstr>Le comparateur énergétique </vt:lpstr>
      <vt:lpstr>Présentation PowerPoint</vt:lpstr>
      <vt:lpstr>Le programme ACTEE</vt:lpstr>
      <vt:lpstr>Le programme ACTEE</vt:lpstr>
      <vt:lpstr>Le programme ACTEE</vt:lpstr>
      <vt:lpstr>Le programme ACTEE</vt:lpstr>
      <vt:lpstr>Le programme ACTEE</vt:lpstr>
      <vt:lpstr>Présentation PowerPoint</vt:lpstr>
      <vt:lpstr>Présentation PowerPoint</vt:lpstr>
      <vt:lpstr>La Dotation d’Équipement aux Territoires Ruraux (DETR)</vt:lpstr>
      <vt:lpstr>Le prêt GPI-Ambre</vt:lpstr>
      <vt:lpstr>L’Édu-Prêt</vt:lpstr>
      <vt:lpstr>Le dispositif Intracting</vt:lpstr>
      <vt:lpstr>Le montage en MPPE (Marché de Partenariat de Performance Énergétique)</vt:lpstr>
      <vt:lpstr>Les fonds européens FEDER</vt:lpstr>
      <vt:lpstr>Les Certificats d’Économie d’Énergie (CEE)</vt:lpstr>
      <vt:lpstr>Les Certificats d’Économie d’Énergie (CEE)</vt:lpstr>
      <vt:lpstr>L’offre de crédit d’ingénierie territoriale</vt:lpstr>
      <vt:lpstr>L’ingénierie pour la rénovation du patrimoine remarquable </vt:lpstr>
      <vt:lpstr>Le fonds chaleur</vt:lpstr>
      <vt:lpstr>La prime pour la mise en place d’un système de management de l’énergie selon la norme ISO-50001</vt:lpstr>
      <vt:lpstr>Le concours CUBE.S</vt:lpstr>
    </vt:vector>
  </TitlesOfParts>
  <Manager>Client</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subject>Client</dc:subject>
  <dc:creator>Microsoft Office User</dc:creator>
  <cp:lastModifiedBy>Microsoft Office User</cp:lastModifiedBy>
  <cp:revision>98</cp:revision>
  <cp:lastPrinted>2020-08-05T07:28:19Z</cp:lastPrinted>
  <dcterms:created xsi:type="dcterms:W3CDTF">2020-07-23T08:23:13Z</dcterms:created>
  <dcterms:modified xsi:type="dcterms:W3CDTF">2020-08-06T14:57:18Z</dcterms:modified>
</cp:coreProperties>
</file>